
<file path=[Content_Types].xml><?xml version="1.0" encoding="utf-8"?>
<Types xmlns="http://schemas.openxmlformats.org/package/2006/content-types">
  <Default Extension="xml" ContentType="application/xml"/>
  <Default Extension="avi" ContentType="video/unknown"/>
  <Default Extension="jpeg" ContentType="image/jpeg"/>
  <Default Extension="rels" ContentType="application/vnd.openxmlformats-package.relationships+xml"/>
  <Default Extension="emf" ContentType="image/x-emf"/>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523" r:id="rId2"/>
    <p:sldId id="522" r:id="rId3"/>
    <p:sldId id="520" r:id="rId4"/>
    <p:sldId id="502" r:id="rId5"/>
    <p:sldId id="519" r:id="rId6"/>
    <p:sldId id="521" r:id="rId7"/>
    <p:sldId id="445" r:id="rId8"/>
    <p:sldId id="503" r:id="rId9"/>
    <p:sldId id="447" r:id="rId10"/>
    <p:sldId id="448" r:id="rId11"/>
    <p:sldId id="532" r:id="rId12"/>
    <p:sldId id="510" r:id="rId13"/>
    <p:sldId id="511" r:id="rId14"/>
    <p:sldId id="450" r:id="rId15"/>
    <p:sldId id="477" r:id="rId16"/>
    <p:sldId id="451" r:id="rId17"/>
    <p:sldId id="478" r:id="rId18"/>
    <p:sldId id="454" r:id="rId19"/>
    <p:sldId id="458" r:id="rId20"/>
    <p:sldId id="516" r:id="rId21"/>
    <p:sldId id="529" r:id="rId22"/>
    <p:sldId id="506" r:id="rId23"/>
    <p:sldId id="464" r:id="rId24"/>
    <p:sldId id="533" r:id="rId25"/>
    <p:sldId id="496" r:id="rId26"/>
    <p:sldId id="495" r:id="rId27"/>
    <p:sldId id="490" r:id="rId28"/>
    <p:sldId id="497" r:id="rId29"/>
    <p:sldId id="476" r:id="rId30"/>
    <p:sldId id="486" r:id="rId31"/>
    <p:sldId id="515" r:id="rId32"/>
    <p:sldId id="508" r:id="rId33"/>
    <p:sldId id="524" r:id="rId34"/>
    <p:sldId id="525" r:id="rId35"/>
    <p:sldId id="526"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7AAEE07-76CD-0F47-A3FE-24E8289D156A}">
          <p14:sldIdLst>
            <p14:sldId id="523"/>
            <p14:sldId id="522"/>
            <p14:sldId id="520"/>
            <p14:sldId id="502"/>
            <p14:sldId id="519"/>
            <p14:sldId id="521"/>
          </p14:sldIdLst>
        </p14:section>
        <p14:section name="Photoelectron" id="{FA8D8A73-C76C-3D4B-922A-A85B3A8C27A3}">
          <p14:sldIdLst>
            <p14:sldId id="445"/>
            <p14:sldId id="503"/>
            <p14:sldId id="447"/>
            <p14:sldId id="448"/>
          </p14:sldIdLst>
        </p14:section>
        <p14:section name="Mid-IR HHG" id="{12BDF953-40CD-6743-A60D-5359130F32C8}">
          <p14:sldIdLst>
            <p14:sldId id="532"/>
            <p14:sldId id="510"/>
            <p14:sldId id="511"/>
          </p14:sldIdLst>
        </p14:section>
        <p14:section name="CP-HHG" id="{11FB9473-24A3-F94E-971C-71BA885E8DEE}">
          <p14:sldIdLst>
            <p14:sldId id="450"/>
            <p14:sldId id="477"/>
            <p14:sldId id="451"/>
            <p14:sldId id="478"/>
            <p14:sldId id="454"/>
            <p14:sldId id="458"/>
            <p14:sldId id="516"/>
            <p14:sldId id="529"/>
          </p14:sldIdLst>
        </p14:section>
        <p14:section name="Conclusion" id="{B9832780-D73D-0D40-B044-DDAB470D569C}">
          <p14:sldIdLst>
            <p14:sldId id="506"/>
            <p14:sldId id="464"/>
          </p14:sldIdLst>
        </p14:section>
        <p14:section name="Supplemental slides" id="{BC421639-F7AF-6843-AE30-DA3C1288B9FA}">
          <p14:sldIdLst>
            <p14:sldId id="533"/>
            <p14:sldId id="496"/>
            <p14:sldId id="495"/>
            <p14:sldId id="490"/>
            <p14:sldId id="497"/>
            <p14:sldId id="476"/>
            <p14:sldId id="486"/>
            <p14:sldId id="515"/>
            <p14:sldId id="508"/>
            <p14:sldId id="524"/>
            <p14:sldId id="525"/>
            <p14:sldId id="52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88EFF"/>
    <a:srgbClr val="FA00FF"/>
    <a:srgbClr val="00F8F8"/>
    <a:srgbClr val="2CF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autoAdjust="0"/>
    <p:restoredTop sz="75472" autoAdjust="0"/>
  </p:normalViewPr>
  <p:slideViewPr>
    <p:cSldViewPr snapToGrid="0" snapToObjects="1">
      <p:cViewPr>
        <p:scale>
          <a:sx n="99" d="100"/>
          <a:sy n="99" d="100"/>
        </p:scale>
        <p:origin x="-752" y="984"/>
      </p:cViewPr>
      <p:guideLst>
        <p:guide orient="horz" pos="2160"/>
        <p:guide pos="2880"/>
      </p:guideLst>
    </p:cSldViewPr>
  </p:slideViewPr>
  <p:notesTextViewPr>
    <p:cViewPr>
      <p:scale>
        <a:sx n="100" d="100"/>
        <a:sy n="100" d="100"/>
      </p:scale>
      <p:origin x="0" y="0"/>
    </p:cViewPr>
  </p:notesTextViewPr>
  <p:sorterViewPr>
    <p:cViewPr>
      <p:scale>
        <a:sx n="115" d="100"/>
        <a:sy n="11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EEEBCA-B825-C94A-919A-203474CF3E22}" type="datetimeFigureOut">
              <a:rPr lang="en-US" smtClean="0"/>
              <a:t>15-07-07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4F690-5AFD-2744-9279-49889BF76F0F}" type="slidenum">
              <a:rPr lang="en-US" smtClean="0"/>
              <a:t>‹#›</a:t>
            </a:fld>
            <a:endParaRPr lang="en-US"/>
          </a:p>
        </p:txBody>
      </p:sp>
    </p:spTree>
    <p:extLst>
      <p:ext uri="{BB962C8B-B14F-4D97-AF65-F5344CB8AC3E}">
        <p14:creationId xmlns:p14="http://schemas.microsoft.com/office/powerpoint/2010/main" val="3897840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243285-69E5-0D4B-960E-2A54A5DB674E}" type="datetimeFigureOut">
              <a:rPr lang="en-US" smtClean="0"/>
              <a:t>15-07-07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50290-2CE2-104A-B374-44C2B910C977}" type="slidenum">
              <a:rPr lang="en-US" smtClean="0"/>
              <a:t>‹#›</a:t>
            </a:fld>
            <a:endParaRPr lang="en-US"/>
          </a:p>
        </p:txBody>
      </p:sp>
    </p:spTree>
    <p:extLst>
      <p:ext uri="{BB962C8B-B14F-4D97-AF65-F5344CB8AC3E}">
        <p14:creationId xmlns:p14="http://schemas.microsoft.com/office/powerpoint/2010/main" val="12507248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smtClean="0"/>
              <a:t>Good afternoon and thank you all for coming to my talk. My name is Dan Hickstein and I work in the </a:t>
            </a:r>
            <a:r>
              <a:rPr lang="en-US" sz="1400" baseline="0" dirty="0" err="1" smtClean="0"/>
              <a:t>Kapteyn</a:t>
            </a:r>
            <a:r>
              <a:rPr lang="en-US" sz="1400" baseline="0" dirty="0" smtClean="0"/>
              <a:t>–</a:t>
            </a:r>
            <a:r>
              <a:rPr lang="en-US" sz="1400" baseline="0" dirty="0" err="1" smtClean="0"/>
              <a:t>Murnane</a:t>
            </a:r>
            <a:r>
              <a:rPr lang="en-US" sz="1400" baseline="0" dirty="0" smtClean="0"/>
              <a:t> group at the University of Colorado. Today I’m going to tell you about some of the exciting strong-field physics that takes place when atoms are irradiated with two-pulse circularly polarized laser fields.</a:t>
            </a:r>
          </a:p>
        </p:txBody>
      </p:sp>
      <p:sp>
        <p:nvSpPr>
          <p:cNvPr id="4" name="Slide Number Placeholder 3"/>
          <p:cNvSpPr>
            <a:spLocks noGrp="1"/>
          </p:cNvSpPr>
          <p:nvPr>
            <p:ph type="sldNum" sz="quarter" idx="10"/>
          </p:nvPr>
        </p:nvSpPr>
        <p:spPr/>
        <p:txBody>
          <a:bodyPr/>
          <a:lstStyle/>
          <a:p>
            <a:fld id="{D52D39E0-FE12-EB4A-B00A-4161B1FF2AA5}" type="slidenum">
              <a:rPr lang="en-US" smtClean="0"/>
              <a:t>1</a:t>
            </a:fld>
            <a:endParaRPr lang="en-US"/>
          </a:p>
        </p:txBody>
      </p:sp>
    </p:spTree>
    <p:extLst>
      <p:ext uri="{BB962C8B-B14F-4D97-AF65-F5344CB8AC3E}">
        <p14:creationId xmlns:p14="http://schemas.microsoft.com/office/powerpoint/2010/main" val="366979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And this theory is confirmed</a:t>
            </a:r>
            <a:r>
              <a:rPr lang="en-US" i="0" baseline="0" dirty="0" smtClean="0"/>
              <a:t> when we look at the photoelectron distributions simulated using the time-dependent </a:t>
            </a:r>
            <a:r>
              <a:rPr lang="en-US" i="0" baseline="0" dirty="0" err="1" smtClean="0"/>
              <a:t>schrodinger</a:t>
            </a:r>
            <a:r>
              <a:rPr lang="en-US" i="0" baseline="0" dirty="0" smtClean="0"/>
              <a:t> equation. The top row here shows the photoelectron distribution with the normal Coulomb potential, which agrees well with the experiment. The bottom row shows the photoelectron distributions where where the long-range Coulomb potential has been attenuated. As you can see, the low energy structures are very sensitive to the Coulomb potential and basically disappear when the Coulomb potential is attenuated, demonstrating that they result from the electron </a:t>
            </a:r>
            <a:r>
              <a:rPr lang="en-US" i="0" baseline="0" dirty="0" err="1" smtClean="0"/>
              <a:t>wavepacket</a:t>
            </a:r>
            <a:r>
              <a:rPr lang="en-US" i="0" baseline="0" dirty="0" smtClean="0"/>
              <a:t> scattering from the Coulomb potential. </a:t>
            </a:r>
          </a:p>
          <a:p>
            <a:endParaRPr lang="en-US" i="0" baseline="0" dirty="0" smtClean="0"/>
          </a:p>
          <a:p>
            <a:r>
              <a:rPr lang="en-US" i="0" baseline="0" dirty="0" smtClean="0"/>
              <a:t>And these results give us some insight into the high harmonic generation process. Not only do we clearly see the three fold symmetry of the pulse train mirrored in the three-fold symmetry of the photoelectron distribution, but we also see clear evidence of the electron </a:t>
            </a:r>
            <a:r>
              <a:rPr lang="en-US" i="0" baseline="0" dirty="0" err="1" smtClean="0"/>
              <a:t>wavepacket</a:t>
            </a:r>
            <a:r>
              <a:rPr lang="en-US" i="0" baseline="0" dirty="0" smtClean="0"/>
              <a:t> interacting with the Coulomb potential, which is the process that allows the harmonics to be generated.</a:t>
            </a:r>
          </a:p>
        </p:txBody>
      </p:sp>
      <p:sp>
        <p:nvSpPr>
          <p:cNvPr id="4" name="Slide Number Placeholder 3"/>
          <p:cNvSpPr>
            <a:spLocks noGrp="1"/>
          </p:cNvSpPr>
          <p:nvPr>
            <p:ph type="sldNum" sz="quarter" idx="10"/>
          </p:nvPr>
        </p:nvSpPr>
        <p:spPr/>
        <p:txBody>
          <a:bodyPr/>
          <a:lstStyle/>
          <a:p>
            <a:fld id="{8F350290-2CE2-104A-B374-44C2B910C977}" type="slidenum">
              <a:rPr lang="en-US" smtClean="0"/>
              <a:t>10</a:t>
            </a:fld>
            <a:endParaRPr lang="en-US"/>
          </a:p>
        </p:txBody>
      </p:sp>
    </p:spTree>
    <p:extLst>
      <p:ext uri="{BB962C8B-B14F-4D97-AF65-F5344CB8AC3E}">
        <p14:creationId xmlns:p14="http://schemas.microsoft.com/office/powerpoint/2010/main" val="46074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have some confidence in the physics of circularly polarized high harmonic generation, we can ask the question: how can we improve the circularly polarized HHG process. </a:t>
            </a:r>
          </a:p>
          <a:p>
            <a:endParaRPr lang="en-US" baseline="0" dirty="0" smtClean="0"/>
          </a:p>
          <a:p>
            <a:r>
              <a:rPr lang="en-US" baseline="0" dirty="0" smtClean="0"/>
              <a:t>And one way that we can improve the process is to relax this requirement that we need to mix the fundamental and second harmonic. Specifically, we want to reach higher photon energies by mixing the fundamental with the 1.3 micron output of an OPA – wavelengths that are not integer multiples of one another.</a:t>
            </a:r>
          </a:p>
          <a:p>
            <a:endParaRPr lang="en-US" baseline="0" dirty="0" smtClean="0"/>
          </a:p>
          <a:p>
            <a:r>
              <a:rPr lang="en-US" baseline="0" dirty="0" smtClean="0"/>
              <a:t>But what do the electric fields look like? For w + 2w, we know that the field traces out a beautiful repeating cloverleaf shape. However, when we mix 800 and 1.3 micron, we get a much more chaotic field. And we might expect that this field will not be capable of generating circularly polarized harmonics.</a:t>
            </a:r>
            <a:endParaRPr lang="en-US" dirty="0" smtClean="0"/>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11</a:t>
            </a:fld>
            <a:endParaRPr lang="en-US"/>
          </a:p>
        </p:txBody>
      </p:sp>
    </p:spTree>
    <p:extLst>
      <p:ext uri="{BB962C8B-B14F-4D97-AF65-F5344CB8AC3E}">
        <p14:creationId xmlns:p14="http://schemas.microsoft.com/office/powerpoint/2010/main" val="204558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the symmetry, or lack of symmetry of the combined field actually does not matter for high harmonic generation. The process is robust, and the selection rules ensure that circularly polarized harmonics are generated even when the wavelengths are not integer multiples of one another. </a:t>
            </a:r>
          </a:p>
          <a:p>
            <a:endParaRPr lang="en-US" baseline="0" dirty="0" smtClean="0"/>
          </a:p>
          <a:p>
            <a:r>
              <a:rPr lang="en-US" baseline="0" dirty="0" smtClean="0"/>
              <a:t>As you can see, we can generate beautiful circularly polarized harmonic from a combination 800 and 1.3 micron. And reach photon energies in excess of 150 eV.</a:t>
            </a:r>
          </a:p>
          <a:p>
            <a:endParaRPr lang="en-US" baseline="0" dirty="0" smtClean="0"/>
          </a:p>
          <a:p>
            <a:r>
              <a:rPr lang="en-US" baseline="0" dirty="0" smtClean="0"/>
              <a:t>The interesting thing here is that we see a slightly different spectral structure of the circularly polarized harmonics. Instead of the left right missing pattern, we have doublets consisting of two harmonics of the opposite helicity. The doublets are spaced by the sum of the photon energies and each doublet is split by the difference in photon energies. The left-right-missing pattern is just one specific case of this general behavior.</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12</a:t>
            </a:fld>
            <a:endParaRPr lang="en-US"/>
          </a:p>
        </p:txBody>
      </p:sp>
    </p:spTree>
    <p:extLst>
      <p:ext uri="{BB962C8B-B14F-4D97-AF65-F5344CB8AC3E}">
        <p14:creationId xmlns:p14="http://schemas.microsoft.com/office/powerpoint/2010/main" val="393477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these higher</a:t>
            </a:r>
            <a:r>
              <a:rPr lang="en-US" baseline="0" dirty="0" smtClean="0"/>
              <a:t> energy circularly polarized harmonics are very useful, because they allow us to probe the absorption edges in several interesting magnetic materials, including the Gadolinium N edge in this iron gadolinium multilayer sample.</a:t>
            </a:r>
          </a:p>
          <a:p>
            <a:endParaRPr lang="en-US" baseline="0" dirty="0" smtClean="0"/>
          </a:p>
          <a:p>
            <a:r>
              <a:rPr lang="en-US" baseline="0" dirty="0" smtClean="0"/>
              <a:t>In this experiment, we switched the magnetic state of the material by rotating permanent magnets around the sample, and by comparing the absorption of the sample with different orientations of the magnetic field, we can calculate the X-ray magnetic circular dichroism. This measurement not only confirms the alternating helicity of the harmonic orders, but it is actually the first measurement of the magnetic circular dichroism at the Gadolinium N edge.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13</a:t>
            </a:fld>
            <a:endParaRPr lang="en-US"/>
          </a:p>
        </p:txBody>
      </p:sp>
    </p:spTree>
    <p:extLst>
      <p:ext uri="{BB962C8B-B14F-4D97-AF65-F5344CB8AC3E}">
        <p14:creationId xmlns:p14="http://schemas.microsoft.com/office/powerpoint/2010/main" val="272818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But then we started wondering: is it possible generate circularly polarized harmonics using only one wavelength of driving laser? And the answer is yes, and all it takes it for the two beams to be crossed in a noncollinear geometry. </a:t>
            </a:r>
          </a:p>
          <a:p>
            <a:endParaRPr lang="en-US" i="0" baseline="0" dirty="0" smtClean="0"/>
          </a:p>
          <a:p>
            <a:r>
              <a:rPr lang="en-US" i="0" baseline="0" dirty="0" smtClean="0"/>
              <a:t>This makes sense in a photon picture: we can absorb n photons from one beam, n plus or minus one photons from the other beam and, by the conservation of momentum, we find that all of the left circularly polarized harmonics go to the left and all of the right circular harmonics go to the right. </a:t>
            </a:r>
          </a:p>
          <a:p>
            <a:endParaRPr lang="en-US" i="0" baseline="0" dirty="0" smtClean="0"/>
          </a:p>
          <a:p>
            <a:r>
              <a:rPr lang="en-US" i="0" baseline="0" dirty="0" smtClean="0"/>
              <a:t>If you think about the interference of two circularly polarized beams, at first it seems like the two beams should just mix to yield linear polarization and you would just generate linearly polarized harmonics. And this is almost what happens, the beams mix to provide linear polarization, but the linear polarization rotates as a function of the transverse position in the laser focus. And this leads to something that look like a grating structure. This “polarization grating” creates two diffracted orders, one with left circular polarization and one with right circular polarization. And, since this is a purely sinusoidal grating, there is actually no zero order. </a:t>
            </a:r>
          </a:p>
          <a:p>
            <a:endParaRPr lang="en-US" i="0" baseline="0" dirty="0" smtClean="0"/>
          </a:p>
          <a:p>
            <a:r>
              <a:rPr lang="en-US" i="0" baseline="0" dirty="0" smtClean="0"/>
              <a:t>And, a bit like a grating, the angle of the emitted harmonics is just given by the crossing half angle of the two driving laser beams divided by the harmonic order. So if we look at low order harmonics with a high crossing angle, we should be able to separate the different harmonic orders without a grating. </a:t>
            </a:r>
            <a:endParaRPr lang="en-US" i="0" dirty="0"/>
          </a:p>
        </p:txBody>
      </p:sp>
      <p:sp>
        <p:nvSpPr>
          <p:cNvPr id="4" name="Slide Number Placeholder 3"/>
          <p:cNvSpPr>
            <a:spLocks noGrp="1"/>
          </p:cNvSpPr>
          <p:nvPr>
            <p:ph type="sldNum" sz="quarter" idx="10"/>
          </p:nvPr>
        </p:nvSpPr>
        <p:spPr/>
        <p:txBody>
          <a:bodyPr/>
          <a:lstStyle/>
          <a:p>
            <a:fld id="{8F350290-2CE2-104A-B374-44C2B910C977}" type="slidenum">
              <a:rPr lang="en-US" smtClean="0"/>
              <a:t>14</a:t>
            </a:fld>
            <a:endParaRPr lang="en-US"/>
          </a:p>
        </p:txBody>
      </p:sp>
    </p:spTree>
    <p:extLst>
      <p:ext uri="{BB962C8B-B14F-4D97-AF65-F5344CB8AC3E}">
        <p14:creationId xmlns:p14="http://schemas.microsoft.com/office/powerpoint/2010/main" val="358680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And this is exactly</a:t>
            </a:r>
            <a:r>
              <a:rPr lang="en-US" i="0" baseline="0" dirty="0" smtClean="0"/>
              <a:t> what we see when we drive the process with two circularly polarized pulses at 267 nm. Here we see two harmonics in the VUV region that are well separated from one another. The harmonics on the left are left circularly polarized and the harmonics on the right are right circularly polarized. And this is the raw CCD image. And we do not need to use a spectrometer to resolve the different photon energies, because they are angularly separated. </a:t>
            </a:r>
          </a:p>
          <a:p>
            <a:endParaRPr lang="en-US" i="0" baseline="0" dirty="0" smtClean="0"/>
          </a:p>
          <a:p>
            <a:r>
              <a:rPr lang="en-US" i="0" baseline="0" dirty="0" smtClean="0"/>
              <a:t>However, since each of these beams consists of only one harmonic, we no longer have and attosecond pulse train. These pulses have durations of many femtosecond. And that is not really appropriate for this attosecond conference.</a:t>
            </a:r>
          </a:p>
          <a:p>
            <a:endParaRPr lang="en-US" i="1" dirty="0"/>
          </a:p>
        </p:txBody>
      </p:sp>
      <p:sp>
        <p:nvSpPr>
          <p:cNvPr id="4" name="Slide Number Placeholder 3"/>
          <p:cNvSpPr>
            <a:spLocks noGrp="1"/>
          </p:cNvSpPr>
          <p:nvPr>
            <p:ph type="sldNum" sz="quarter" idx="10"/>
          </p:nvPr>
        </p:nvSpPr>
        <p:spPr/>
        <p:txBody>
          <a:bodyPr/>
          <a:lstStyle/>
          <a:p>
            <a:fld id="{8F350290-2CE2-104A-B374-44C2B910C977}" type="slidenum">
              <a:rPr lang="en-US" smtClean="0"/>
              <a:t>15</a:t>
            </a:fld>
            <a:endParaRPr lang="en-US"/>
          </a:p>
        </p:txBody>
      </p:sp>
    </p:spTree>
    <p:extLst>
      <p:ext uri="{BB962C8B-B14F-4D97-AF65-F5344CB8AC3E}">
        <p14:creationId xmlns:p14="http://schemas.microsoft.com/office/powerpoint/2010/main" val="4291575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But, attosecond</a:t>
            </a:r>
            <a:r>
              <a:rPr lang="en-US" i="0" baseline="0" dirty="0" smtClean="0"/>
              <a:t> pulses are also possible using the noncollinear method. For example, here is the result of noncollinear circularly polarized HHG using 800 nm driving lasers. Since the harmonics orders are overlapped, we used a spectrometer to disperse them in this direction. </a:t>
            </a:r>
          </a:p>
          <a:p>
            <a:endParaRPr lang="en-US" i="0" baseline="0" dirty="0" smtClean="0"/>
          </a:p>
          <a:p>
            <a:r>
              <a:rPr lang="en-US" i="0" baseline="0" dirty="0" smtClean="0"/>
              <a:t>You can see that each harmonic order is emitted at a slightly different angle, but since the harmonics are still mostly overlapped, we generate the familiar attosecond pulse train which has proven very useful for many experiments. And I should emphasize here that each pulse train consists of attosecond bursts with simple circular polarization. This is not the rotating linearly polarized pulse train. </a:t>
            </a:r>
          </a:p>
        </p:txBody>
      </p:sp>
      <p:sp>
        <p:nvSpPr>
          <p:cNvPr id="4" name="Slide Number Placeholder 3"/>
          <p:cNvSpPr>
            <a:spLocks noGrp="1"/>
          </p:cNvSpPr>
          <p:nvPr>
            <p:ph type="sldNum" sz="quarter" idx="10"/>
          </p:nvPr>
        </p:nvSpPr>
        <p:spPr/>
        <p:txBody>
          <a:bodyPr/>
          <a:lstStyle/>
          <a:p>
            <a:fld id="{8F350290-2CE2-104A-B374-44C2B910C977}" type="slidenum">
              <a:rPr lang="en-US" smtClean="0"/>
              <a:t>16</a:t>
            </a:fld>
            <a:endParaRPr lang="en-US"/>
          </a:p>
        </p:txBody>
      </p:sp>
    </p:spTree>
    <p:extLst>
      <p:ext uri="{BB962C8B-B14F-4D97-AF65-F5344CB8AC3E}">
        <p14:creationId xmlns:p14="http://schemas.microsoft.com/office/powerpoint/2010/main" val="154152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And we can play many</a:t>
            </a:r>
            <a:r>
              <a:rPr lang="en-US" i="0" baseline="0" dirty="0" smtClean="0"/>
              <a:t> of the same tricks that we can with single beam HHG. For example, can use 400 nm driving lasers to easily achieve a single harmonic with high intensity. We estimate that this is somewhere around 10^8 photons per pulse, which is similar to single-beam driven HHG, and so it should be bright enough for many applications. </a:t>
            </a:r>
          </a:p>
          <a:p>
            <a:endParaRPr lang="en-US" i="0" baseline="0" dirty="0" smtClean="0"/>
          </a:p>
          <a:p>
            <a:r>
              <a:rPr lang="en-US" i="0" baseline="0" dirty="0" smtClean="0"/>
              <a:t>And we can actually use whatever wavelengths that we like in order to customize our flux and photon energy. For example, we can use 400 + 800 nm driving lasers, which provides bright harmonics with the familiar left-right-missing structure that we saw in collinear two-color HHG. If you look very closely here, you can see some additional harmonics that are forbidden by selection rules, but are seen because the fields are not perfectly circular, they are actually slightly elliptical. In the collinear HHG experiment, we cannot resolve the different channels that create this harmonic. But since the noncollinear method angularly disperses the beams according the the number of pump photons absorbed from each beam, we can see that this peaks is actually composed of two pathways leading to the same photon energy. </a:t>
            </a:r>
          </a:p>
          <a:p>
            <a:endParaRPr lang="en-US" i="0" baseline="0" dirty="0" smtClean="0"/>
          </a:p>
          <a:p>
            <a:r>
              <a:rPr lang="en-US" i="0" baseline="0" dirty="0" smtClean="0"/>
              <a:t>Interestingly, even though these channels are a result of the ellipticity of the driving laser beams, they are should also circularly polarized with opposite helicities. </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8F350290-2CE2-104A-B374-44C2B910C977}" type="slidenum">
              <a:rPr lang="en-US" smtClean="0"/>
              <a:t>17</a:t>
            </a:fld>
            <a:endParaRPr lang="en-US"/>
          </a:p>
        </p:txBody>
      </p:sp>
    </p:spTree>
    <p:extLst>
      <p:ext uri="{BB962C8B-B14F-4D97-AF65-F5344CB8AC3E}">
        <p14:creationId xmlns:p14="http://schemas.microsoft.com/office/powerpoint/2010/main" val="3405692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In order to confirm</a:t>
            </a:r>
            <a:r>
              <a:rPr lang="en-US" i="0" baseline="0" dirty="0" smtClean="0"/>
              <a:t> the circular polarization of each harmonic, we performed an X-ray magnetic circular dichroism measurement on a 20 nm thick iron sample. In this experiment, we applied a magnetic field with an electromagnet and compared the transmission of the sample the field pointing in opposite directions.</a:t>
            </a:r>
          </a:p>
          <a:p>
            <a:endParaRPr lang="en-US" i="0" baseline="0" dirty="0" smtClean="0"/>
          </a:p>
          <a:p>
            <a:r>
              <a:rPr lang="en-US" i="0" baseline="0" dirty="0" smtClean="0"/>
              <a:t>Here is the transmission of the harmonics through the sample, and below is the magnetic circular </a:t>
            </a:r>
            <a:r>
              <a:rPr lang="en-US" i="0" baseline="0" dirty="0" err="1" smtClean="0"/>
              <a:t>dichoism</a:t>
            </a:r>
            <a:r>
              <a:rPr lang="en-US" i="0" baseline="0" dirty="0" smtClean="0"/>
              <a:t>. As you can see, in one direction the harmonics are all left circularly polarized, and in the other direction, the harmonics are all right circularly polarized. </a:t>
            </a:r>
          </a:p>
        </p:txBody>
      </p:sp>
      <p:sp>
        <p:nvSpPr>
          <p:cNvPr id="4" name="Slide Number Placeholder 3"/>
          <p:cNvSpPr>
            <a:spLocks noGrp="1"/>
          </p:cNvSpPr>
          <p:nvPr>
            <p:ph type="sldNum" sz="quarter" idx="10"/>
          </p:nvPr>
        </p:nvSpPr>
        <p:spPr/>
        <p:txBody>
          <a:bodyPr/>
          <a:lstStyle/>
          <a:p>
            <a:fld id="{8F350290-2CE2-104A-B374-44C2B910C977}" type="slidenum">
              <a:rPr lang="en-US" smtClean="0"/>
              <a:t>18</a:t>
            </a:fld>
            <a:endParaRPr lang="en-US"/>
          </a:p>
        </p:txBody>
      </p:sp>
    </p:spTree>
    <p:extLst>
      <p:ext uri="{BB962C8B-B14F-4D97-AF65-F5344CB8AC3E}">
        <p14:creationId xmlns:p14="http://schemas.microsoft.com/office/powerpoint/2010/main" val="1866007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a:t>
            </a:r>
            <a:r>
              <a:rPr lang="en-US" i="0" baseline="0" dirty="0" smtClean="0"/>
              <a:t>his noncollinear circularly polarized high harmonic generation technique offers some interesting possibilities for application experiments. It allows circularly polarized harmonics to be generated with seemingly any wavelength (even identical wavelengths). Left and right circular harmonics are produced with the same energy, which allows for a direct comparison. You can separate the harmonics to do spectroscopy without a spectrometer. </a:t>
            </a:r>
          </a:p>
          <a:p>
            <a:endParaRPr lang="en-US" i="0" baseline="0" dirty="0" smtClean="0"/>
          </a:p>
          <a:p>
            <a:r>
              <a:rPr lang="en-US" i="0" baseline="0" dirty="0" smtClean="0"/>
              <a:t>And we can separate the harmonics from the high intensity pump beam, which allows a sample to be placed immediately after the interaction region without fear of damage. Here we placed an 80 micron diameter biological sample (actually one of my hairs) only 1 centimeter past the interaction region we were able to completely block one of the harmonic beams without the sample being damaged by the pump lasers. This demonstrates the ability of this method to probe a sample with high-flux XUV light without any additional optics. So you can easily imagine doing a spectroscopy experiment without filters, focusing optics, or even a grating.  </a:t>
            </a:r>
          </a:p>
          <a:p>
            <a:endParaRPr lang="en-US" i="0" dirty="0"/>
          </a:p>
        </p:txBody>
      </p:sp>
      <p:sp>
        <p:nvSpPr>
          <p:cNvPr id="4" name="Slide Number Placeholder 3"/>
          <p:cNvSpPr>
            <a:spLocks noGrp="1"/>
          </p:cNvSpPr>
          <p:nvPr>
            <p:ph type="sldNum" sz="quarter" idx="10"/>
          </p:nvPr>
        </p:nvSpPr>
        <p:spPr/>
        <p:txBody>
          <a:bodyPr/>
          <a:lstStyle/>
          <a:p>
            <a:fld id="{8F350290-2CE2-104A-B374-44C2B910C977}" type="slidenum">
              <a:rPr lang="en-US" smtClean="0"/>
              <a:t>19</a:t>
            </a:fld>
            <a:endParaRPr lang="en-US"/>
          </a:p>
        </p:txBody>
      </p:sp>
    </p:spTree>
    <p:extLst>
      <p:ext uri="{BB962C8B-B14F-4D97-AF65-F5344CB8AC3E}">
        <p14:creationId xmlns:p14="http://schemas.microsoft.com/office/powerpoint/2010/main" val="57127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smtClean="0"/>
              <a:t>Today I will tell you about three different aspects of this physics. First, I will discuss strong field ionization in two color fields. Next, I will explain how we can now extend circularly polarized HHG to the soft X-ray using mid-IR driving lasers. And finally, I will discuss how a noncollinear geometry can provide us with some very interesting new capabilities. </a:t>
            </a:r>
          </a:p>
        </p:txBody>
      </p:sp>
      <p:sp>
        <p:nvSpPr>
          <p:cNvPr id="4" name="Slide Number Placeholder 3"/>
          <p:cNvSpPr>
            <a:spLocks noGrp="1"/>
          </p:cNvSpPr>
          <p:nvPr>
            <p:ph type="sldNum" sz="quarter" idx="10"/>
          </p:nvPr>
        </p:nvSpPr>
        <p:spPr/>
        <p:txBody>
          <a:bodyPr/>
          <a:lstStyle/>
          <a:p>
            <a:fld id="{D52D39E0-FE12-EB4A-B00A-4161B1FF2AA5}" type="slidenum">
              <a:rPr lang="en-US" smtClean="0"/>
              <a:t>2</a:t>
            </a:fld>
            <a:endParaRPr lang="en-US"/>
          </a:p>
        </p:txBody>
      </p:sp>
    </p:spTree>
    <p:extLst>
      <p:ext uri="{BB962C8B-B14F-4D97-AF65-F5344CB8AC3E}">
        <p14:creationId xmlns:p14="http://schemas.microsoft.com/office/powerpoint/2010/main" val="3669793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I would like to talk</a:t>
            </a:r>
            <a:r>
              <a:rPr lang="en-US" baseline="0" dirty="0" smtClean="0"/>
              <a:t> about how we might go about generating an isolated attosecond pulse with circular polarization. </a:t>
            </a:r>
          </a:p>
          <a:p>
            <a:r>
              <a:rPr lang="en-US" baseline="0" dirty="0" smtClean="0"/>
              <a:t> </a:t>
            </a:r>
          </a:p>
          <a:p>
            <a:r>
              <a:rPr lang="en-US" baseline="0" dirty="0" smtClean="0"/>
              <a:t>As I showed previously, when we use collinear </a:t>
            </a:r>
            <a:r>
              <a:rPr lang="en-US" baseline="0" dirty="0" err="1" smtClean="0"/>
              <a:t>bichromatic</a:t>
            </a:r>
            <a:r>
              <a:rPr lang="en-US" baseline="0" dirty="0" smtClean="0"/>
              <a:t> fields to generate circular harmonics, the generated pulse train consists of pulses that look locally linear. If we were to isolate one of these pulse, it would just look like a linearly polarized laser pulse. </a:t>
            </a:r>
          </a:p>
        </p:txBody>
      </p:sp>
      <p:sp>
        <p:nvSpPr>
          <p:cNvPr id="4" name="Slide Number Placeholder 3"/>
          <p:cNvSpPr>
            <a:spLocks noGrp="1"/>
          </p:cNvSpPr>
          <p:nvPr>
            <p:ph type="sldNum" sz="quarter" idx="10"/>
          </p:nvPr>
        </p:nvSpPr>
        <p:spPr/>
        <p:txBody>
          <a:bodyPr/>
          <a:lstStyle/>
          <a:p>
            <a:fld id="{8F350290-2CE2-104A-B374-44C2B910C977}" type="slidenum">
              <a:rPr lang="en-US" smtClean="0"/>
              <a:t>20</a:t>
            </a:fld>
            <a:endParaRPr lang="en-US"/>
          </a:p>
        </p:txBody>
      </p:sp>
    </p:spTree>
    <p:extLst>
      <p:ext uri="{BB962C8B-B14F-4D97-AF65-F5344CB8AC3E}">
        <p14:creationId xmlns:p14="http://schemas.microsoft.com/office/powerpoint/2010/main" val="2354120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a:t>
            </a:r>
            <a:r>
              <a:rPr lang="en-US" baseline="0" dirty="0" smtClean="0"/>
              <a:t> exactly</a:t>
            </a:r>
            <a:r>
              <a:rPr lang="en-US" dirty="0" smtClean="0"/>
              <a:t> what the simulations suggest happens</a:t>
            </a:r>
            <a:r>
              <a:rPr lang="en-US" baseline="0" dirty="0" smtClean="0"/>
              <a:t> if we drive the process with very short laser pulses. For the two-color collinear geometry, we simply get a pulse that looks more-or-less linear. </a:t>
            </a:r>
          </a:p>
          <a:p>
            <a:endParaRPr lang="en-US" baseline="0" dirty="0" smtClean="0"/>
          </a:p>
          <a:p>
            <a:r>
              <a:rPr lang="en-US" baseline="0" dirty="0" smtClean="0"/>
              <a:t>In contrast, the noncollinear method generates a pulse train of truly circularly polarized attosecond pulses. If we drive the process with few-cycle driving lasers, we can generate an isolated circularly polarized attosecond burst.</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21</a:t>
            </a:fld>
            <a:endParaRPr lang="en-US"/>
          </a:p>
        </p:txBody>
      </p:sp>
    </p:spTree>
    <p:extLst>
      <p:ext uri="{BB962C8B-B14F-4D97-AF65-F5344CB8AC3E}">
        <p14:creationId xmlns:p14="http://schemas.microsoft.com/office/powerpoint/2010/main" val="2354120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r>
              <a:rPr lang="en-US" baseline="0" dirty="0" smtClean="0"/>
              <a:t> two color fields allow for electron-ion </a:t>
            </a:r>
            <a:r>
              <a:rPr lang="en-US" baseline="0" dirty="0" err="1" smtClean="0"/>
              <a:t>rescatteing</a:t>
            </a:r>
            <a:r>
              <a:rPr lang="en-US" baseline="0" dirty="0" smtClean="0"/>
              <a:t> with a variety of driving laser wavelengths and can be used to generate circularly polarized harmonics from the VUV to soft X-ray regions. </a:t>
            </a:r>
          </a:p>
          <a:p>
            <a:endParaRPr lang="en-US" baseline="0" dirty="0" smtClean="0"/>
          </a:p>
          <a:p>
            <a:r>
              <a:rPr lang="en-US" baseline="0" dirty="0" smtClean="0"/>
              <a:t>Also, a </a:t>
            </a:r>
            <a:r>
              <a:rPr lang="en-US" baseline="0" dirty="0" err="1" smtClean="0"/>
              <a:t>noncollienar</a:t>
            </a:r>
            <a:r>
              <a:rPr lang="en-US" baseline="0" dirty="0" smtClean="0"/>
              <a:t> geometry can be used to generate angularly isolated harmonics and may be the most practical method for generating isolated attosecond burst with circular polarization. </a:t>
            </a:r>
          </a:p>
          <a:p>
            <a:endParaRPr lang="en-US" baseline="0" dirty="0" smtClean="0"/>
          </a:p>
          <a:p>
            <a:r>
              <a:rPr lang="en-US" baseline="0" dirty="0" smtClean="0"/>
              <a:t>Thanks to funding from NSF and DOE and big thanks to all of my </a:t>
            </a:r>
            <a:r>
              <a:rPr lang="en-US" baseline="0" dirty="0" err="1" smtClean="0"/>
              <a:t>labmates</a:t>
            </a:r>
            <a:r>
              <a:rPr lang="en-US" baseline="0" dirty="0" smtClean="0"/>
              <a:t> and collaborators around the world.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22</a:t>
            </a:fld>
            <a:endParaRPr lang="en-US"/>
          </a:p>
        </p:txBody>
      </p:sp>
    </p:spTree>
    <p:extLst>
      <p:ext uri="{BB962C8B-B14F-4D97-AF65-F5344CB8AC3E}">
        <p14:creationId xmlns:p14="http://schemas.microsoft.com/office/powerpoint/2010/main" val="1298670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23</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When we compare</a:t>
            </a:r>
            <a:r>
              <a:rPr lang="en-US" i="0" baseline="0" dirty="0" smtClean="0"/>
              <a:t> the experimentally retrieved distributions to what we expect from a strong-field model, we notice that the agreement is generally good, except that the simple model completely fails to reproduce the structures that are seen in the low energy center of the counter-rotating distribution. So, we immediately have an intuition that these features are a result of the Coulomb potential of the ion, which the strong field model does not take into account. </a:t>
            </a:r>
            <a:endParaRPr lang="en-US" i="0" dirty="0"/>
          </a:p>
        </p:txBody>
      </p:sp>
      <p:sp>
        <p:nvSpPr>
          <p:cNvPr id="4" name="Slide Number Placeholder 3"/>
          <p:cNvSpPr>
            <a:spLocks noGrp="1"/>
          </p:cNvSpPr>
          <p:nvPr>
            <p:ph type="sldNum" sz="quarter" idx="10"/>
          </p:nvPr>
        </p:nvSpPr>
        <p:spPr/>
        <p:txBody>
          <a:bodyPr/>
          <a:lstStyle/>
          <a:p>
            <a:fld id="{8F350290-2CE2-104A-B374-44C2B910C977}" type="slidenum">
              <a:rPr lang="en-US" smtClean="0"/>
              <a:t>25</a:t>
            </a:fld>
            <a:endParaRPr lang="en-US"/>
          </a:p>
        </p:txBody>
      </p:sp>
    </p:spTree>
    <p:extLst>
      <p:ext uri="{BB962C8B-B14F-4D97-AF65-F5344CB8AC3E}">
        <p14:creationId xmlns:p14="http://schemas.microsoft.com/office/powerpoint/2010/main" val="1542936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Here I’m showing just</a:t>
            </a:r>
            <a:r>
              <a:rPr lang="en-US" i="1" baseline="0" dirty="0" smtClean="0"/>
              <a:t> a one-dimensional projection of the photoelectron distribution, and you can see that it fluctuates with the periodicity of one 400 nm cycle. And you can see also that when we switch the fields to be co-rotating, the behavior is completely different. And, to a first approximation, these patterns are exactly what you would expect by applying a simple strong-field approximation model to the generated laser fields. </a:t>
            </a:r>
          </a:p>
          <a:p>
            <a:endParaRPr lang="en-US" i="1" baseline="0" dirty="0" smtClean="0"/>
          </a:p>
          <a:p>
            <a:r>
              <a:rPr lang="en-US" i="1" baseline="0" dirty="0" smtClean="0"/>
              <a:t>But, we don’t need to be content with this weird abstraction of the 3D data. We are taking many projections of the 3D photoelectron distribution at different angles, and this is the same thing that is done during an computer assisted tomography x-ray scan at a hospital. We can use the same tomographic reconstruction techniques in order to </a:t>
            </a:r>
            <a:r>
              <a:rPr lang="en-US" i="1" baseline="0" dirty="0" err="1" smtClean="0"/>
              <a:t>retreive</a:t>
            </a:r>
            <a:r>
              <a:rPr lang="en-US" i="1" baseline="0" dirty="0" smtClean="0"/>
              <a:t> the full 3D photoelectron momentum distribution from the 2D projections. </a:t>
            </a:r>
          </a:p>
          <a:p>
            <a:endParaRPr lang="en-US" i="1" dirty="0"/>
          </a:p>
        </p:txBody>
      </p:sp>
      <p:sp>
        <p:nvSpPr>
          <p:cNvPr id="4" name="Slide Number Placeholder 3"/>
          <p:cNvSpPr>
            <a:spLocks noGrp="1"/>
          </p:cNvSpPr>
          <p:nvPr>
            <p:ph type="sldNum" sz="quarter" idx="10"/>
          </p:nvPr>
        </p:nvSpPr>
        <p:spPr/>
        <p:txBody>
          <a:bodyPr/>
          <a:lstStyle/>
          <a:p>
            <a:fld id="{8F350290-2CE2-104A-B374-44C2B910C977}" type="slidenum">
              <a:rPr lang="en-US" smtClean="0"/>
              <a:t>26</a:t>
            </a:fld>
            <a:endParaRPr lang="en-US"/>
          </a:p>
        </p:txBody>
      </p:sp>
    </p:spTree>
    <p:extLst>
      <p:ext uri="{BB962C8B-B14F-4D97-AF65-F5344CB8AC3E}">
        <p14:creationId xmlns:p14="http://schemas.microsoft.com/office/powerpoint/2010/main" val="373493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And</a:t>
            </a:r>
            <a:r>
              <a:rPr lang="en-US" i="1" baseline="0" dirty="0" smtClean="0"/>
              <a:t> this slide compares the case of two linearly polarized beams mixing with two counter-rotating circularly polarized beams mixing. In the linearly polarized case, the only selection rule is that the total number of photons absorbed must be odd. And here I’m showing all of the different photon combinations that result in generating the 7</a:t>
            </a:r>
            <a:r>
              <a:rPr lang="en-US" i="1" baseline="30000" dirty="0" smtClean="0"/>
              <a:t>th</a:t>
            </a:r>
            <a:r>
              <a:rPr lang="en-US" i="1" baseline="0" dirty="0" smtClean="0"/>
              <a:t> harmonic. We can draw the same picture for the other harmonics, and the end result is that you have a whole mess or harmonics all on top of one another and being emitted at different angles. And you can see the same thing in the wave picture. Since we have a nonlinear amplitude modulation across the laser focus, then we have many diffracted peaks in the far field. </a:t>
            </a:r>
          </a:p>
          <a:p>
            <a:endParaRPr lang="en-US" i="1" baseline="0" dirty="0" smtClean="0"/>
          </a:p>
          <a:p>
            <a:r>
              <a:rPr lang="en-US" i="1" baseline="0" dirty="0" smtClean="0"/>
              <a:t>In contrast, in the case of circularly polarized fields, the conservation of spin angular momentum imposes another selection rule: that the number of photons from one beam must be equal to the number of photons absorbed from the other beam, plus or minus one. So, we end up with just two beams for each harmonic order. One left circularly polarized and one right circularly polarized. In the wave picture we have a polarization that rotates across the laser focus and we get circularly polarized beams. </a:t>
            </a:r>
          </a:p>
        </p:txBody>
      </p:sp>
      <p:sp>
        <p:nvSpPr>
          <p:cNvPr id="4" name="Slide Number Placeholder 3"/>
          <p:cNvSpPr>
            <a:spLocks noGrp="1"/>
          </p:cNvSpPr>
          <p:nvPr>
            <p:ph type="sldNum" sz="quarter" idx="10"/>
          </p:nvPr>
        </p:nvSpPr>
        <p:spPr/>
        <p:txBody>
          <a:bodyPr/>
          <a:lstStyle/>
          <a:p>
            <a:fld id="{8F350290-2CE2-104A-B374-44C2B910C977}" type="slidenum">
              <a:rPr lang="en-US" smtClean="0"/>
              <a:t>27</a:t>
            </a:fld>
            <a:endParaRPr lang="en-US"/>
          </a:p>
        </p:txBody>
      </p:sp>
    </p:spTree>
    <p:extLst>
      <p:ext uri="{BB962C8B-B14F-4D97-AF65-F5344CB8AC3E}">
        <p14:creationId xmlns:p14="http://schemas.microsoft.com/office/powerpoint/2010/main" val="3623129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Numerical simulations demonstrate</a:t>
            </a:r>
            <a:r>
              <a:rPr lang="en-US" i="1" baseline="0" dirty="0" smtClean="0"/>
              <a:t> several additional capabilities of this technique that we have not yet demonstrated experimentally. First, with both 400 and 800 nm light and sufficient pressure in the interaction region, we should be able to separate the harmonics orders. Of course, separated harmonics in the time-domain are long pulses.</a:t>
            </a:r>
          </a:p>
          <a:p>
            <a:endParaRPr lang="en-US" i="1" baseline="0" dirty="0" smtClean="0"/>
          </a:p>
          <a:p>
            <a:r>
              <a:rPr lang="en-US" i="1" baseline="0" dirty="0" smtClean="0"/>
              <a:t>Additionally, just like in single-beam HHG, if very short driving laser pulses are used, we can generate isolated attosecond pulses. Importantly, since the pulse trains generated by the noncollinear method exhibit simple circular polarization, in contrast the the weird rotating linear polarization of the collinear generation method, the isolated attosecond pulses will still be circularly polarized. </a:t>
            </a:r>
            <a:endParaRPr lang="en-US" i="1" dirty="0"/>
          </a:p>
        </p:txBody>
      </p:sp>
      <p:sp>
        <p:nvSpPr>
          <p:cNvPr id="4" name="Slide Number Placeholder 3"/>
          <p:cNvSpPr>
            <a:spLocks noGrp="1"/>
          </p:cNvSpPr>
          <p:nvPr>
            <p:ph type="sldNum" sz="quarter" idx="10"/>
          </p:nvPr>
        </p:nvSpPr>
        <p:spPr/>
        <p:txBody>
          <a:bodyPr/>
          <a:lstStyle/>
          <a:p>
            <a:fld id="{8F350290-2CE2-104A-B374-44C2B910C977}" type="slidenum">
              <a:rPr lang="en-US" smtClean="0"/>
              <a:t>28</a:t>
            </a:fld>
            <a:endParaRPr lang="en-US"/>
          </a:p>
        </p:txBody>
      </p:sp>
    </p:spTree>
    <p:extLst>
      <p:ext uri="{BB962C8B-B14F-4D97-AF65-F5344CB8AC3E}">
        <p14:creationId xmlns:p14="http://schemas.microsoft.com/office/powerpoint/2010/main" val="107877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In order to confirm</a:t>
            </a:r>
            <a:r>
              <a:rPr lang="en-US" i="0" baseline="0" dirty="0" smtClean="0"/>
              <a:t> the circular polarization of each harmonic, as well as to demonstrate that the noncollinear source was bright enough for actual applications, we performed an X-ray magnetic circular dichroism measurement on a 20 nm thick iron sample. Here is the transmission of the harmonics through the sample, and here is the XMCD signal in the regions where we had harmonic flux. </a:t>
            </a:r>
          </a:p>
          <a:p>
            <a:endParaRPr lang="en-US" i="0" baseline="0" dirty="0" smtClean="0"/>
          </a:p>
          <a:p>
            <a:r>
              <a:rPr lang="en-US" i="0" baseline="0" dirty="0" smtClean="0"/>
              <a:t>The XMCD asymmetry is in the range of a few percent, which is where we expect it should be from synchrotron measurements at slightly higher photon energies. So this confirms that the light we are actually generating experimentally is at the least highly elliptical, and probably completely circularly polarized.</a:t>
            </a:r>
          </a:p>
        </p:txBody>
      </p:sp>
      <p:sp>
        <p:nvSpPr>
          <p:cNvPr id="4" name="Slide Number Placeholder 3"/>
          <p:cNvSpPr>
            <a:spLocks noGrp="1"/>
          </p:cNvSpPr>
          <p:nvPr>
            <p:ph type="sldNum" sz="quarter" idx="10"/>
          </p:nvPr>
        </p:nvSpPr>
        <p:spPr/>
        <p:txBody>
          <a:bodyPr/>
          <a:lstStyle/>
          <a:p>
            <a:fld id="{8F350290-2CE2-104A-B374-44C2B910C977}" type="slidenum">
              <a:rPr lang="en-US" smtClean="0"/>
              <a:t>31</a:t>
            </a:fld>
            <a:endParaRPr lang="en-US"/>
          </a:p>
        </p:txBody>
      </p:sp>
    </p:spTree>
    <p:extLst>
      <p:ext uri="{BB962C8B-B14F-4D97-AF65-F5344CB8AC3E}">
        <p14:creationId xmlns:p14="http://schemas.microsoft.com/office/powerpoint/2010/main" val="1866007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I will present some of the first experimental results of strong field ionization in two color fields. I’ll also tell you about two recent breakthroughs in the generation of circularly polarized high harmonics one of these is the generation of circularly polarized harmonics in the soft X-ray region, and the other is the generation of circularly polarized harmonics in a noncollinear geometry. Finally, I’ll briefly discuss how this noncollinear geometry may be the key to generating isolated attosecond pulses with circular polarization.</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33</a:t>
            </a:fld>
            <a:endParaRPr lang="en-US"/>
          </a:p>
        </p:txBody>
      </p:sp>
    </p:spTree>
    <p:extLst>
      <p:ext uri="{BB962C8B-B14F-4D97-AF65-F5344CB8AC3E}">
        <p14:creationId xmlns:p14="http://schemas.microsoft.com/office/powerpoint/2010/main" val="271416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practical</a:t>
            </a:r>
            <a:r>
              <a:rPr lang="en-US" baseline="0" dirty="0" smtClean="0"/>
              <a:t> motivation for studying strong-field physics in circularly polarized fields is so that we want to extend high harmonic generation to produce circularly polarized light. Circular polarized attosecond pulses are very useful for studying ultrafast processes in a number of systems, especially chiral molecules and magnetic materials. Efficient waveplates do not exist in the XUV, so strong motivation to generate circularly polarized harmonics directly from the HHG process.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a:t>
            </a:fld>
            <a:endParaRPr lang="en-US"/>
          </a:p>
        </p:txBody>
      </p:sp>
    </p:spTree>
    <p:extLst>
      <p:ext uri="{BB962C8B-B14F-4D97-AF65-F5344CB8AC3E}">
        <p14:creationId xmlns:p14="http://schemas.microsoft.com/office/powerpoint/2010/main" val="1300679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often describe the process of high harmonic generation using a three-step model, where the electron is tunnel ionized from the atom, accelerated in the laser field, and then driven straight back to the ion, releasing its kinetic energy in the form of a high-energy photon.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 circularly polarized laser field the electrons that are ionized are driven away from the ion and do not return. So, for many years, it was considered impossible to generate circularly polarized light using the high harmonic generation process. A lot of us were very sad about this, because circularly polarized EUV light is very useful for studying chiral molecules and magnetic materials.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34</a:t>
            </a:fld>
            <a:endParaRPr lang="en-US"/>
          </a:p>
        </p:txBody>
      </p:sp>
    </p:spTree>
    <p:extLst>
      <p:ext uri="{BB962C8B-B14F-4D97-AF65-F5344CB8AC3E}">
        <p14:creationId xmlns:p14="http://schemas.microsoft.com/office/powerpoint/2010/main" val="178597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a:t>
            </a:r>
            <a:r>
              <a:rPr lang="en-US" baseline="0" dirty="0" smtClean="0"/>
              <a:t> look at the strong field ionization process, which is the complementary process to high harmonic generation. In strong field ionization, we look at electrons that tunnel ionize, propagate in the combined laser field and coulomb potential, but do not recombine with the ion. However, the electrons do have an opportunity to scatter from the coulomb potential. So, the question is if we can visualize this scattering process by looking at the momentum distribution of the electrons that are ionized by strong two-color laser fields.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35</a:t>
            </a:fld>
            <a:endParaRPr lang="en-US"/>
          </a:p>
        </p:txBody>
      </p:sp>
    </p:spTree>
    <p:extLst>
      <p:ext uri="{BB962C8B-B14F-4D97-AF65-F5344CB8AC3E}">
        <p14:creationId xmlns:p14="http://schemas.microsoft.com/office/powerpoint/2010/main" val="353962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58738"/>
            <a:ext cx="2351088" cy="1765300"/>
          </a:xfrm>
        </p:spPr>
      </p:sp>
      <p:sp>
        <p:nvSpPr>
          <p:cNvPr id="3" name="Notes Placeholder 2"/>
          <p:cNvSpPr>
            <a:spLocks noGrp="1"/>
          </p:cNvSpPr>
          <p:nvPr>
            <p:ph type="body" idx="1"/>
          </p:nvPr>
        </p:nvSpPr>
        <p:spPr>
          <a:xfrm>
            <a:off x="17186" y="1970348"/>
            <a:ext cx="6755138" cy="7470765"/>
          </a:xfrm>
        </p:spPr>
        <p:txBody>
          <a:bodyPr/>
          <a:lstStyle/>
          <a:p>
            <a:pPr marL="0" marR="0" indent="0" algn="l" defTabSz="864931" rtl="0" eaLnBrk="1" fontAlgn="auto" latinLnBrk="0" hangingPunct="1">
              <a:lnSpc>
                <a:spcPct val="100000"/>
              </a:lnSpc>
              <a:spcBef>
                <a:spcPts val="0"/>
              </a:spcBef>
              <a:spcAft>
                <a:spcPts val="0"/>
              </a:spcAft>
              <a:buClrTx/>
              <a:buSzTx/>
              <a:buFontTx/>
              <a:buNone/>
              <a:tabLst/>
              <a:defRPr/>
            </a:pPr>
            <a:r>
              <a:rPr lang="en-US" i="0" dirty="0" smtClean="0"/>
              <a:t>When we make harmonics</a:t>
            </a:r>
            <a:r>
              <a:rPr lang="en-US" i="0" baseline="0" dirty="0" smtClean="0"/>
              <a:t> in a linearly polarized field</a:t>
            </a:r>
            <a:r>
              <a:rPr lang="en-US" i="0" dirty="0" smtClean="0"/>
              <a:t>, the</a:t>
            </a:r>
            <a:r>
              <a:rPr lang="en-US" i="0" baseline="0" dirty="0" smtClean="0"/>
              <a:t> electron </a:t>
            </a:r>
            <a:r>
              <a:rPr lang="en-US" i="0" baseline="0" dirty="0" err="1" smtClean="0"/>
              <a:t>wavepacket</a:t>
            </a:r>
            <a:r>
              <a:rPr lang="en-US" i="0" baseline="0" dirty="0" smtClean="0"/>
              <a:t> is driven back and forth by the electric field, providing lots of opportunity for recollision and high harmonic generation. </a:t>
            </a:r>
          </a:p>
          <a:p>
            <a:pPr marL="0" marR="0" indent="0" algn="l" defTabSz="864931" rtl="0" eaLnBrk="1" fontAlgn="auto" latinLnBrk="0" hangingPunct="1">
              <a:lnSpc>
                <a:spcPct val="100000"/>
              </a:lnSpc>
              <a:spcBef>
                <a:spcPts val="0"/>
              </a:spcBef>
              <a:spcAft>
                <a:spcPts val="0"/>
              </a:spcAft>
              <a:buClrTx/>
              <a:buSzTx/>
              <a:buFontTx/>
              <a:buNone/>
              <a:tabLst/>
              <a:defRPr/>
            </a:pPr>
            <a:endParaRPr lang="en-US" i="0" baseline="0" dirty="0" smtClean="0"/>
          </a:p>
          <a:p>
            <a:pPr marL="0" marR="0" indent="0" algn="l" defTabSz="864931" rtl="0" eaLnBrk="1" fontAlgn="auto" latinLnBrk="0" hangingPunct="1">
              <a:lnSpc>
                <a:spcPct val="100000"/>
              </a:lnSpc>
              <a:spcBef>
                <a:spcPts val="0"/>
              </a:spcBef>
              <a:spcAft>
                <a:spcPts val="0"/>
              </a:spcAft>
              <a:buClrTx/>
              <a:buSzTx/>
              <a:buFontTx/>
              <a:buNone/>
              <a:tabLst/>
              <a:defRPr/>
            </a:pPr>
            <a:r>
              <a:rPr lang="en-US" i="0" baseline="0" dirty="0" smtClean="0"/>
              <a:t>Unfortunately, if a single circularly polarized field is used, the electron </a:t>
            </a:r>
            <a:r>
              <a:rPr lang="en-US" i="0" baseline="0" dirty="0" err="1" smtClean="0"/>
              <a:t>wavepacket</a:t>
            </a:r>
            <a:r>
              <a:rPr lang="en-US" i="0" baseline="0" dirty="0" smtClean="0"/>
              <a:t> is driven away from the ion and so we cannot directly generate circularly polarized harmonics by using a single circularly polarized laser pulse.</a:t>
            </a:r>
          </a:p>
          <a:p>
            <a:pPr marL="0" marR="0" indent="0" algn="l" defTabSz="864931" rtl="0" eaLnBrk="1" fontAlgn="auto" latinLnBrk="0" hangingPunct="1">
              <a:lnSpc>
                <a:spcPct val="100000"/>
              </a:lnSpc>
              <a:spcBef>
                <a:spcPts val="0"/>
              </a:spcBef>
              <a:spcAft>
                <a:spcPts val="0"/>
              </a:spcAft>
              <a:buClrTx/>
              <a:buSzTx/>
              <a:buFontTx/>
              <a:buNone/>
              <a:tabLst/>
              <a:defRPr/>
            </a:pPr>
            <a:endParaRPr lang="en-US" i="0" baseline="0" dirty="0" smtClean="0"/>
          </a:p>
          <a:p>
            <a:pPr marL="0" marR="0" indent="0" algn="l" defTabSz="864931" rtl="0" eaLnBrk="1" fontAlgn="auto" latinLnBrk="0" hangingPunct="1">
              <a:lnSpc>
                <a:spcPct val="100000"/>
              </a:lnSpc>
              <a:spcBef>
                <a:spcPts val="0"/>
              </a:spcBef>
              <a:spcAft>
                <a:spcPts val="0"/>
              </a:spcAft>
              <a:buClrTx/>
              <a:buSzTx/>
              <a:buFontTx/>
              <a:buNone/>
              <a:tabLst/>
              <a:defRPr/>
            </a:pPr>
            <a:r>
              <a:rPr lang="en-US" i="0" baseline="0" dirty="0" smtClean="0"/>
              <a:t>However, if two counter-rotating circularly polarized fields are mixed together, then the electron </a:t>
            </a:r>
            <a:r>
              <a:rPr lang="en-US" i="0" baseline="0" dirty="0" err="1" smtClean="0"/>
              <a:t>wavepacket</a:t>
            </a:r>
            <a:r>
              <a:rPr lang="en-US" i="0" baseline="0" dirty="0" smtClean="0"/>
              <a:t> is driven past the ion several times per laser cycle and circularly polarized high harmonics can be generated.</a:t>
            </a:r>
            <a:endParaRPr lang="en-US" i="0" dirty="0" smtClean="0"/>
          </a:p>
        </p:txBody>
      </p:sp>
      <p:sp>
        <p:nvSpPr>
          <p:cNvPr id="4" name="Slide Number Placeholder 3"/>
          <p:cNvSpPr>
            <a:spLocks noGrp="1"/>
          </p:cNvSpPr>
          <p:nvPr>
            <p:ph type="sldNum" sz="quarter" idx="10"/>
          </p:nvPr>
        </p:nvSpPr>
        <p:spPr/>
        <p:txBody>
          <a:bodyPr/>
          <a:lstStyle/>
          <a:p>
            <a:fld id="{7646E2F4-78B3-43F4-BCFA-6F309D2F88D8}" type="slidenum">
              <a:rPr lang="en-US" smtClean="0"/>
              <a:t>4</a:t>
            </a:fld>
            <a:endParaRPr lang="en-US"/>
          </a:p>
        </p:txBody>
      </p:sp>
    </p:spTree>
    <p:extLst>
      <p:ext uri="{BB962C8B-B14F-4D97-AF65-F5344CB8AC3E}">
        <p14:creationId xmlns:p14="http://schemas.microsoft.com/office/powerpoint/2010/main" val="1106566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While</a:t>
            </a:r>
            <a:r>
              <a:rPr lang="en-US" i="0" baseline="0" dirty="0" smtClean="0"/>
              <a:t> some preliminary studies of HHG in two-color circular fields were done 20 years ago, it was really Oren Cohen’s group that recently brought it to the world’s attention that we could mix an 800 nm left circularly polarized  laser field with an 400 nm right laser field and generate high harmonics. The combined field has this three-fold symmetric cloverleaf shape, and the harmonic spectrum itself also displays an sort of three-fold symmetry where one order is left circularly polarized, the next order is right circular, and the third order is missing. This left right missing pattern continues through the harmonic spectrum.</a:t>
            </a:r>
          </a:p>
          <a:p>
            <a:endParaRPr lang="en-US" i="0" dirty="0" smtClean="0"/>
          </a:p>
          <a:p>
            <a:endParaRPr lang="en-US" i="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5</a:t>
            </a:fld>
            <a:endParaRPr lang="en-US"/>
          </a:p>
        </p:txBody>
      </p:sp>
    </p:spTree>
    <p:extLst>
      <p:ext uri="{BB962C8B-B14F-4D97-AF65-F5344CB8AC3E}">
        <p14:creationId xmlns:p14="http://schemas.microsoft.com/office/powerpoint/2010/main" val="32898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 time domain, these circularly polarized harmonics manifest as an attosecond pulse train, consisting of attosecond bursts that are locally linear. But, each attosecond burst is rotated 120 degrees from the previous burst. </a:t>
            </a:r>
          </a:p>
          <a:p>
            <a:endParaRPr lang="en-US" baseline="0" dirty="0" smtClean="0"/>
          </a:p>
          <a:p>
            <a:r>
              <a:rPr lang="en-US" baseline="0" dirty="0" smtClean="0"/>
              <a:t>And, at first, this explanation seemed a little bit crazy, so we asked ourselves: is there a way that we can confirm this proposed mechanism of circular polarized high harmonic generation.</a:t>
            </a:r>
          </a:p>
        </p:txBody>
      </p:sp>
      <p:sp>
        <p:nvSpPr>
          <p:cNvPr id="4" name="Slide Number Placeholder 3"/>
          <p:cNvSpPr>
            <a:spLocks noGrp="1"/>
          </p:cNvSpPr>
          <p:nvPr>
            <p:ph type="sldNum" sz="quarter" idx="10"/>
          </p:nvPr>
        </p:nvSpPr>
        <p:spPr/>
        <p:txBody>
          <a:bodyPr/>
          <a:lstStyle/>
          <a:p>
            <a:fld id="{8F350290-2CE2-104A-B374-44C2B910C977}" type="slidenum">
              <a:rPr lang="en-US" smtClean="0"/>
              <a:t>6</a:t>
            </a:fld>
            <a:endParaRPr lang="en-US"/>
          </a:p>
        </p:txBody>
      </p:sp>
    </p:spTree>
    <p:extLst>
      <p:ext uri="{BB962C8B-B14F-4D97-AF65-F5344CB8AC3E}">
        <p14:creationId xmlns:p14="http://schemas.microsoft.com/office/powerpoint/2010/main" val="560848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And yes, we can look at strong field ionization in these two-color circularly polarized field. Strong field ionization has provided a great deal of insight into strong-field dynamics in </a:t>
            </a:r>
            <a:r>
              <a:rPr lang="en-US" i="0" baseline="0" dirty="0" err="1" smtClean="0"/>
              <a:t>linealy</a:t>
            </a:r>
            <a:r>
              <a:rPr lang="en-US" i="0" baseline="0" dirty="0" smtClean="0"/>
              <a:t> polarized laser fields, and here we extend that to </a:t>
            </a:r>
            <a:r>
              <a:rPr lang="en-US" i="0" baseline="0" dirty="0" err="1" smtClean="0"/>
              <a:t>bichromatic</a:t>
            </a:r>
            <a:r>
              <a:rPr lang="en-US" i="0" baseline="0" dirty="0" smtClean="0"/>
              <a:t> circularly polarized fields.</a:t>
            </a:r>
          </a:p>
          <a:p>
            <a:endParaRPr lang="en-US" i="0" baseline="0" dirty="0" smtClean="0"/>
          </a:p>
          <a:p>
            <a:r>
              <a:rPr lang="en-US" i="0" baseline="0" dirty="0" smtClean="0"/>
              <a:t>And this is what the experiment looks like, we have a simple two-color interferometer, where we are interfering two circularly polarized laser pulses at 800 and 400 nm. We strong-field ionize argon gas, and record a projection of the photoelectron distribution using a velocity map imaging spectrometer. At first, this geometry seems very inconvenient, because the electric field and the resulting photoelectron distribution are oriented perpendicular to the detector. This means that we cannot apply the usual trick of assuming cylindrical symmetry to recover the 3D momentum distribution. </a:t>
            </a:r>
          </a:p>
        </p:txBody>
      </p:sp>
      <p:sp>
        <p:nvSpPr>
          <p:cNvPr id="4" name="Slide Number Placeholder 3"/>
          <p:cNvSpPr>
            <a:spLocks noGrp="1"/>
          </p:cNvSpPr>
          <p:nvPr>
            <p:ph type="sldNum" sz="quarter" idx="10"/>
          </p:nvPr>
        </p:nvSpPr>
        <p:spPr/>
        <p:txBody>
          <a:bodyPr/>
          <a:lstStyle/>
          <a:p>
            <a:fld id="{8F350290-2CE2-104A-B374-44C2B910C977}" type="slidenum">
              <a:rPr lang="en-US" smtClean="0"/>
              <a:t>7</a:t>
            </a:fld>
            <a:endParaRPr lang="en-US"/>
          </a:p>
        </p:txBody>
      </p:sp>
    </p:spTree>
    <p:extLst>
      <p:ext uri="{BB962C8B-B14F-4D97-AF65-F5344CB8AC3E}">
        <p14:creationId xmlns:p14="http://schemas.microsoft.com/office/powerpoint/2010/main" val="396467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But, we can take advantage of the fact that changing the time delay between the 400 and 800 nm laser fields can be used to rotate the combined electric field as well as the generated photoelectron distribution. By recording the distribution at many different angles, we can apply the same tomographic reconstruction techniques that are used in medical imaging to produce a three-dimensional reconstruction of the photoelectron angular distribution. Specifically, we use the filtered back projection implementation of the inverse radon transform.</a:t>
            </a:r>
            <a:endParaRPr lang="en-US" i="0" dirty="0" smtClean="0"/>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8</a:t>
            </a:fld>
            <a:endParaRPr lang="en-US"/>
          </a:p>
        </p:txBody>
      </p:sp>
    </p:spTree>
    <p:extLst>
      <p:ext uri="{BB962C8B-B14F-4D97-AF65-F5344CB8AC3E}">
        <p14:creationId xmlns:p14="http://schemas.microsoft.com/office/powerpoint/2010/main" val="2298327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And this is what the 3D momentum</a:t>
            </a:r>
            <a:r>
              <a:rPr lang="en-US" i="0" baseline="0" dirty="0" smtClean="0"/>
              <a:t> distributions look like. We performed the experiment twice, once for counter-rotating fields, where we expect the electron </a:t>
            </a:r>
            <a:r>
              <a:rPr lang="en-US" i="0" baseline="0" dirty="0" err="1" smtClean="0"/>
              <a:t>wavepacket</a:t>
            </a:r>
            <a:r>
              <a:rPr lang="en-US" i="0" baseline="0" dirty="0" smtClean="0"/>
              <a:t> to be driven back to the ion, and once for co-rotating fields where we expect that the electron </a:t>
            </a:r>
            <a:r>
              <a:rPr lang="en-US" i="0" baseline="0" dirty="0" err="1" smtClean="0"/>
              <a:t>wavepacket</a:t>
            </a:r>
            <a:r>
              <a:rPr lang="en-US" i="0" baseline="0" dirty="0" smtClean="0"/>
              <a:t> will be driven away from the ion. For counter-rotating fields, we have this three-lobed distribution, which correspond to ionization that takes place at the peak of the three different field maxima. In co-rotating fields, we have one broad lobe which corresponds to electrons ionized during the one maxima of the electric field.</a:t>
            </a:r>
          </a:p>
          <a:p>
            <a:endParaRPr lang="en-US" i="0" baseline="0" dirty="0" smtClean="0"/>
          </a:p>
          <a:p>
            <a:r>
              <a:rPr lang="en-US" i="0" baseline="0" dirty="0" smtClean="0"/>
              <a:t>Here we look at 2D projections of the 3D momentum distribution, and it makes it a little easier to visualize the features. And we can compare these experimental results to what we would expect from a simple strong field model that takes into account the electric field of the laser, but ignores the coulomb potential. For the co-rotating fields, the model agrees with the experiment very well. However, for the case of counter-rotating fields, we notice that there are low energy structures that are not seen in the model. So, this makes us us think that these features may be due to the electron </a:t>
            </a:r>
            <a:r>
              <a:rPr lang="en-US" i="0" baseline="0" dirty="0" err="1" smtClean="0"/>
              <a:t>wavepacket</a:t>
            </a:r>
            <a:r>
              <a:rPr lang="en-US" i="0" baseline="0" dirty="0" smtClean="0"/>
              <a:t> interacting with the Coulomb potential.</a:t>
            </a:r>
            <a:endParaRPr lang="en-US" i="0" dirty="0"/>
          </a:p>
        </p:txBody>
      </p:sp>
      <p:sp>
        <p:nvSpPr>
          <p:cNvPr id="4" name="Slide Number Placeholder 3"/>
          <p:cNvSpPr>
            <a:spLocks noGrp="1"/>
          </p:cNvSpPr>
          <p:nvPr>
            <p:ph type="sldNum" sz="quarter" idx="10"/>
          </p:nvPr>
        </p:nvSpPr>
        <p:spPr/>
        <p:txBody>
          <a:bodyPr/>
          <a:lstStyle/>
          <a:p>
            <a:fld id="{8F350290-2CE2-104A-B374-44C2B910C977}" type="slidenum">
              <a:rPr lang="en-US" smtClean="0"/>
              <a:t>9</a:t>
            </a:fld>
            <a:endParaRPr lang="en-US"/>
          </a:p>
        </p:txBody>
      </p:sp>
    </p:spTree>
    <p:extLst>
      <p:ext uri="{BB962C8B-B14F-4D97-AF65-F5344CB8AC3E}">
        <p14:creationId xmlns:p14="http://schemas.microsoft.com/office/powerpoint/2010/main" val="82377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193599-6EC0-0E48-8FA2-3C962BCFDA76}" type="datetime1">
              <a:rPr lang="en-US" smtClean="0"/>
              <a:t>15-07-07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412130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32931-3341-2746-9DBA-494A16CB0BDE}" type="datetime1">
              <a:rPr lang="en-US" smtClean="0"/>
              <a:t>15-07-07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7985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C4A8A1-B056-774C-8E3A-7AA76E5FA8A1}" type="datetime1">
              <a:rPr lang="en-US" smtClean="0"/>
              <a:t>15-07-07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724537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8FA96-A0D7-B14E-BEB6-3DD9EE76A2FF}" type="datetime1">
              <a:rPr lang="en-US" smtClean="0"/>
              <a:t>15-07-07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357238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B00D09-98B5-3C47-84E3-7346A1E7FA64}" type="datetime1">
              <a:rPr lang="en-US" smtClean="0"/>
              <a:t>15-07-07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6608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A27EF2-3733-2340-806F-1E0A430D60D3}" type="datetime1">
              <a:rPr lang="en-US" smtClean="0"/>
              <a:t>15-07-07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82470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0CCC8A-1FEA-CD44-9FF9-9968FD8713B2}" type="datetime1">
              <a:rPr lang="en-US" smtClean="0"/>
              <a:t>15-07-07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86162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2EE691-7EF4-4E41-A5D8-D4AF7F8A2C8E}" type="datetime1">
              <a:rPr lang="en-US" smtClean="0"/>
              <a:t>15-07-07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75496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2337F-1E3D-9A47-B2AD-F88E8617CD7A}" type="datetime1">
              <a:rPr lang="en-US" smtClean="0"/>
              <a:t>15-07-07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99214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0317CC-B941-424B-B78F-165DCB150355}" type="datetime1">
              <a:rPr lang="en-US" smtClean="0"/>
              <a:t>15-07-07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352925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08CA39-8D31-6540-A6A1-83ED8D23149F}" type="datetime1">
              <a:rPr lang="en-US" smtClean="0"/>
              <a:t>15-07-07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0566335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CCF49-97E9-6745-8CDB-F29E54532A44}" type="datetime1">
              <a:rPr lang="en-US" smtClean="0"/>
              <a:t>15-07-07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a:t>
            </a:r>
            <a:endParaRPr lang="en-US" dirty="0"/>
          </a:p>
        </p:txBody>
      </p:sp>
      <p:pic>
        <p:nvPicPr>
          <p:cNvPr id="7" name="Picture 6" descr="JILA_logo_sm.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001000" y="44560"/>
            <a:ext cx="1120718" cy="600116"/>
          </a:xfrm>
          <a:prstGeom prst="rect">
            <a:avLst/>
          </a:prstGeom>
        </p:spPr>
      </p:pic>
    </p:spTree>
    <p:extLst>
      <p:ext uri="{BB962C8B-B14F-4D97-AF65-F5344CB8AC3E}">
        <p14:creationId xmlns:p14="http://schemas.microsoft.com/office/powerpoint/2010/main" val="2635146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b="0" i="0" kern="1200">
          <a:solidFill>
            <a:srgbClr val="0000FF"/>
          </a:solidFill>
          <a:latin typeface="Avenir Book"/>
          <a:ea typeface="+mj-ea"/>
          <a:cs typeface="Avenir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microsoft.com/office/2007/relationships/media" Target="../media/media5.avi"/><Relationship Id="rId4" Type="http://schemas.openxmlformats.org/officeDocument/2006/relationships/video" Target="../media/media5.avi"/><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25.png"/><Relationship Id="rId8" Type="http://schemas.openxmlformats.org/officeDocument/2006/relationships/image" Target="../media/image26.png"/><Relationship Id="rId1" Type="http://schemas.microsoft.com/office/2007/relationships/media" Target="../media/media4.avi"/><Relationship Id="rId2" Type="http://schemas.openxmlformats.org/officeDocument/2006/relationships/video" Target="../media/media4.avi"/></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5.png"/><Relationship Id="rId1" Type="http://schemas.microsoft.com/office/2007/relationships/media" Target="../media/media6.avi"/><Relationship Id="rId2" Type="http://schemas.openxmlformats.org/officeDocument/2006/relationships/video" Target="../media/media6.avi"/></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1" Type="http://schemas.openxmlformats.org/officeDocument/2006/relationships/image" Target="../media/image6.emf"/><Relationship Id="rId12" Type="http://schemas.openxmlformats.org/officeDocument/2006/relationships/image" Target="../media/image7.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10.png"/><Relationship Id="rId1" Type="http://schemas.openxmlformats.org/officeDocument/2006/relationships/tags" Target="../tags/tag1.xml"/><Relationship Id="rId2" Type="http://schemas.microsoft.com/office/2007/relationships/media" Target="../media/media1.mov"/><Relationship Id="rId3" Type="http://schemas.openxmlformats.org/officeDocument/2006/relationships/video" Target="../media/media1.mov"/><Relationship Id="rId4" Type="http://schemas.microsoft.com/office/2007/relationships/media" Target="../media/media2.mov"/><Relationship Id="rId5" Type="http://schemas.openxmlformats.org/officeDocument/2006/relationships/video" Target="../media/media2.mov"/><Relationship Id="rId6" Type="http://schemas.microsoft.com/office/2007/relationships/media" Target="../media/media3.mov"/><Relationship Id="rId7" Type="http://schemas.openxmlformats.org/officeDocument/2006/relationships/video" Target="../media/media3.mov"/><Relationship Id="rId8" Type="http://schemas.openxmlformats.org/officeDocument/2006/relationships/slideLayout" Target="../slideLayouts/slideLayout2.xml"/><Relationship Id="rId9" Type="http://schemas.openxmlformats.org/officeDocument/2006/relationships/notesSlide" Target="../notesSlides/notesSlide4.xml"/><Relationship Id="rId10"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537818" y="-97390"/>
            <a:ext cx="7165251" cy="1652783"/>
          </a:xfrm>
        </p:spPr>
        <p:txBody>
          <a:bodyPr>
            <a:noAutofit/>
          </a:bodyPr>
          <a:lstStyle/>
          <a:p>
            <a:r>
              <a:rPr lang="en-US" sz="3600" b="1" dirty="0" smtClean="0"/>
              <a:t>Strong-field physics in two-pulse circularly polarized laser fields</a:t>
            </a:r>
            <a:endParaRPr lang="en-US" sz="3600" dirty="0"/>
          </a:p>
        </p:txBody>
      </p:sp>
      <p:sp>
        <p:nvSpPr>
          <p:cNvPr id="7" name="Slide Number Placeholder 6"/>
          <p:cNvSpPr>
            <a:spLocks noGrp="1"/>
          </p:cNvSpPr>
          <p:nvPr>
            <p:ph type="sldNum" sz="quarter" idx="12"/>
          </p:nvPr>
        </p:nvSpPr>
        <p:spPr/>
        <p:txBody>
          <a:bodyPr/>
          <a:lstStyle/>
          <a:p>
            <a:fld id="{218B6639-C074-8B48-BE1A-E225E0D3ED0C}" type="slidenum">
              <a:rPr lang="en-US" smtClean="0"/>
              <a:t>1</a:t>
            </a:fld>
            <a:endParaRPr lang="en-US"/>
          </a:p>
        </p:txBody>
      </p:sp>
      <p:sp>
        <p:nvSpPr>
          <p:cNvPr id="6" name="Subtitle 2"/>
          <p:cNvSpPr>
            <a:spLocks noGrp="1"/>
          </p:cNvSpPr>
          <p:nvPr>
            <p:ph type="subTitle" idx="1"/>
          </p:nvPr>
        </p:nvSpPr>
        <p:spPr>
          <a:xfrm>
            <a:off x="13510" y="3795889"/>
            <a:ext cx="4106934" cy="3062111"/>
          </a:xfrm>
        </p:spPr>
        <p:txBody>
          <a:bodyPr>
            <a:normAutofit/>
          </a:bodyPr>
          <a:lstStyle/>
          <a:p>
            <a:pPr algn="l"/>
            <a:r>
              <a:rPr lang="en-US" sz="2200" b="1" dirty="0" smtClean="0">
                <a:solidFill>
                  <a:srgbClr val="3366FF"/>
                </a:solidFill>
                <a:latin typeface="Avenir Heavy"/>
                <a:cs typeface="Avenir Heavy"/>
              </a:rPr>
              <a:t>Daniel Hickstein</a:t>
            </a:r>
            <a:endParaRPr lang="en-US" sz="2200" b="1" dirty="0" smtClean="0">
              <a:solidFill>
                <a:srgbClr val="3366FF"/>
              </a:solidFill>
            </a:endParaRPr>
          </a:p>
          <a:p>
            <a:pPr algn="l"/>
            <a:r>
              <a:rPr lang="en-US" sz="1500" b="1" dirty="0" smtClean="0">
                <a:solidFill>
                  <a:srgbClr val="3366FF"/>
                </a:solidFill>
              </a:rPr>
              <a:t>Chris Mancuso, Franklin Dollar, Jennifer Ellis, Carlos Hernandez-Garcia, Patrik </a:t>
            </a:r>
            <a:r>
              <a:rPr lang="en-US" sz="1500" b="1" dirty="0" err="1" smtClean="0">
                <a:solidFill>
                  <a:srgbClr val="3366FF"/>
                </a:solidFill>
              </a:rPr>
              <a:t>Grychtol</a:t>
            </a:r>
            <a:r>
              <a:rPr lang="en-US" sz="1500" b="1" dirty="0" smtClean="0">
                <a:solidFill>
                  <a:srgbClr val="3366FF"/>
                </a:solidFill>
              </a:rPr>
              <a:t>, Ronny Knut, Ofer </a:t>
            </a:r>
            <a:r>
              <a:rPr lang="en-US" sz="1500" b="1" dirty="0" err="1" smtClean="0">
                <a:solidFill>
                  <a:srgbClr val="3366FF"/>
                </a:solidFill>
              </a:rPr>
              <a:t>Kfir</a:t>
            </a:r>
            <a:r>
              <a:rPr lang="en-US" sz="1500" b="1" dirty="0" smtClean="0">
                <a:solidFill>
                  <a:srgbClr val="3366FF"/>
                </a:solidFill>
              </a:rPr>
              <a:t>, Xiao-Min Tong, Dmitriy </a:t>
            </a:r>
            <a:r>
              <a:rPr lang="en-US" sz="1500" b="1" dirty="0" err="1" smtClean="0">
                <a:solidFill>
                  <a:srgbClr val="3366FF"/>
                </a:solidFill>
              </a:rPr>
              <a:t>Zusin</a:t>
            </a:r>
            <a:r>
              <a:rPr lang="en-US" sz="1500" b="1" dirty="0" smtClean="0">
                <a:solidFill>
                  <a:srgbClr val="3366FF"/>
                </a:solidFill>
              </a:rPr>
              <a:t>, Christian</a:t>
            </a:r>
            <a:r>
              <a:rPr lang="en-US" sz="1500" b="1" dirty="0">
                <a:solidFill>
                  <a:srgbClr val="3366FF"/>
                </a:solidFill>
              </a:rPr>
              <a:t> </a:t>
            </a:r>
            <a:r>
              <a:rPr lang="en-US" sz="1500" b="1" dirty="0" smtClean="0">
                <a:solidFill>
                  <a:srgbClr val="3366FF"/>
                </a:solidFill>
              </a:rPr>
              <a:t>Gentry, </a:t>
            </a:r>
            <a:r>
              <a:rPr lang="en-US" sz="1500" b="1" dirty="0" err="1" smtClean="0">
                <a:solidFill>
                  <a:srgbClr val="3366FF"/>
                </a:solidFill>
              </a:rPr>
              <a:t>Emrah</a:t>
            </a:r>
            <a:r>
              <a:rPr lang="en-US" sz="1500" b="1" dirty="0" smtClean="0">
                <a:solidFill>
                  <a:srgbClr val="3366FF"/>
                </a:solidFill>
              </a:rPr>
              <a:t> </a:t>
            </a:r>
            <a:r>
              <a:rPr lang="en-US" sz="1500" b="1" dirty="0" err="1" smtClean="0">
                <a:solidFill>
                  <a:srgbClr val="3366FF"/>
                </a:solidFill>
              </a:rPr>
              <a:t>Turgut</a:t>
            </a:r>
            <a:r>
              <a:rPr lang="en-US" sz="1500" b="1" dirty="0" smtClean="0">
                <a:solidFill>
                  <a:srgbClr val="3366FF"/>
                </a:solidFill>
              </a:rPr>
              <a:t>, Tingting Fan, Ming-Chang Chen, </a:t>
            </a:r>
            <a:r>
              <a:rPr lang="en-US" sz="1500" b="1" dirty="0" err="1" smtClean="0">
                <a:solidFill>
                  <a:srgbClr val="3366FF"/>
                </a:solidFill>
              </a:rPr>
              <a:t>Avner</a:t>
            </a:r>
            <a:r>
              <a:rPr lang="en-US" sz="1500" b="1" dirty="0" smtClean="0">
                <a:solidFill>
                  <a:srgbClr val="3366FF"/>
                </a:solidFill>
              </a:rPr>
              <a:t> Fleischer, Oren Cohen, Chip </a:t>
            </a:r>
            <a:r>
              <a:rPr lang="en-US" sz="1500" b="1" dirty="0" err="1" smtClean="0">
                <a:solidFill>
                  <a:srgbClr val="3366FF"/>
                </a:solidFill>
              </a:rPr>
              <a:t>Durfee</a:t>
            </a:r>
            <a:r>
              <a:rPr lang="en-US" sz="1500" b="1" dirty="0" smtClean="0">
                <a:solidFill>
                  <a:srgbClr val="3366FF"/>
                </a:solidFill>
              </a:rPr>
              <a:t>, Henry </a:t>
            </a:r>
            <a:r>
              <a:rPr lang="en-US" sz="1500" b="1" dirty="0" err="1" smtClean="0">
                <a:solidFill>
                  <a:srgbClr val="3366FF"/>
                </a:solidFill>
              </a:rPr>
              <a:t>Kapteyn</a:t>
            </a:r>
            <a:r>
              <a:rPr lang="en-US" sz="1500" b="1" dirty="0" smtClean="0">
                <a:solidFill>
                  <a:srgbClr val="3366FF"/>
                </a:solidFill>
              </a:rPr>
              <a:t>, and Margaret </a:t>
            </a:r>
            <a:r>
              <a:rPr lang="en-US" sz="1500" b="1" dirty="0" err="1" smtClean="0">
                <a:solidFill>
                  <a:srgbClr val="3366FF"/>
                </a:solidFill>
              </a:rPr>
              <a:t>Murnane</a:t>
            </a:r>
            <a:endParaRPr lang="en-US" sz="1500" b="1" dirty="0" smtClean="0">
              <a:solidFill>
                <a:srgbClr val="3366FF"/>
              </a:solidFill>
            </a:endParaRPr>
          </a:p>
          <a:p>
            <a:pPr algn="l"/>
            <a:r>
              <a:rPr lang="en-US" sz="2000" dirty="0" err="1" smtClean="0">
                <a:solidFill>
                  <a:srgbClr val="3366FF"/>
                </a:solidFill>
                <a:latin typeface="Avenir Book"/>
                <a:cs typeface="Avenir Book"/>
              </a:rPr>
              <a:t>Kapteyn</a:t>
            </a:r>
            <a:r>
              <a:rPr lang="en-US" sz="2000" dirty="0" smtClean="0">
                <a:solidFill>
                  <a:srgbClr val="3366FF"/>
                </a:solidFill>
                <a:latin typeface="Avenir Book"/>
                <a:cs typeface="Avenir Book"/>
              </a:rPr>
              <a:t>–Murnane Group</a:t>
            </a:r>
          </a:p>
          <a:p>
            <a:pPr algn="l"/>
            <a:r>
              <a:rPr lang="en-US" sz="2000" dirty="0" smtClean="0">
                <a:solidFill>
                  <a:srgbClr val="3366FF"/>
                </a:solidFill>
                <a:latin typeface="Avenir Book"/>
                <a:cs typeface="Avenir Book"/>
              </a:rPr>
              <a:t>JILA – University of Colorado</a:t>
            </a:r>
          </a:p>
        </p:txBody>
      </p:sp>
      <p:pic>
        <p:nvPicPr>
          <p:cNvPr id="9" name="Picture 8" descr="JILA_logo_s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1000" y="44560"/>
            <a:ext cx="1120718" cy="600116"/>
          </a:xfrm>
          <a:prstGeom prst="rect">
            <a:avLst/>
          </a:prstGeom>
        </p:spPr>
      </p:pic>
    </p:spTree>
    <p:extLst>
      <p:ext uri="{BB962C8B-B14F-4D97-AF65-F5344CB8AC3E}">
        <p14:creationId xmlns:p14="http://schemas.microsoft.com/office/powerpoint/2010/main" val="19533417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TDSE</a:t>
            </a:r>
            <a:br>
              <a:rPr lang="en-US" dirty="0" smtClean="0"/>
            </a:br>
            <a:r>
              <a:rPr lang="en-US" sz="3600" dirty="0" smtClean="0"/>
              <a:t>Reveals role of Coulomb potential</a:t>
            </a:r>
            <a:endParaRPr lang="en-US" sz="3600" dirty="0"/>
          </a:p>
        </p:txBody>
      </p:sp>
      <p:sp>
        <p:nvSpPr>
          <p:cNvPr id="4" name="Slide Number Placeholder 3"/>
          <p:cNvSpPr>
            <a:spLocks noGrp="1"/>
          </p:cNvSpPr>
          <p:nvPr>
            <p:ph type="sldNum" sz="quarter" idx="12"/>
          </p:nvPr>
        </p:nvSpPr>
        <p:spPr/>
        <p:txBody>
          <a:bodyPr/>
          <a:lstStyle/>
          <a:p>
            <a:fld id="{218B6639-C074-8B48-BE1A-E225E0D3ED0C}" type="slidenum">
              <a:rPr lang="en-US" smtClean="0"/>
              <a:t>10</a:t>
            </a:fld>
            <a:endParaRPr lang="en-US"/>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9579" y="1651211"/>
            <a:ext cx="4593092" cy="209091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579" y="3886789"/>
            <a:ext cx="4593092" cy="2374271"/>
          </a:xfrm>
          <a:prstGeom prst="rect">
            <a:avLst/>
          </a:prstGeom>
        </p:spPr>
      </p:pic>
      <p:sp>
        <p:nvSpPr>
          <p:cNvPr id="3" name="TextBox 2"/>
          <p:cNvSpPr txBox="1"/>
          <p:nvPr/>
        </p:nvSpPr>
        <p:spPr>
          <a:xfrm>
            <a:off x="369579" y="6385716"/>
            <a:ext cx="5842665" cy="338554"/>
          </a:xfrm>
          <a:prstGeom prst="rect">
            <a:avLst/>
          </a:prstGeom>
          <a:noFill/>
        </p:spPr>
        <p:txBody>
          <a:bodyPr wrap="none" rtlCol="0">
            <a:spAutoFit/>
          </a:bodyPr>
          <a:lstStyle/>
          <a:p>
            <a:r>
              <a:rPr lang="en-US" sz="1600" dirty="0" smtClean="0"/>
              <a:t>TDSE calculations by Prof. Xiao-Min Tong, Tsukuba University, Japan</a:t>
            </a:r>
            <a:endParaRPr lang="en-US" sz="1600"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52219" y="1677248"/>
            <a:ext cx="3400492" cy="4419082"/>
          </a:xfrm>
          <a:prstGeom prst="rect">
            <a:avLst/>
          </a:prstGeom>
        </p:spPr>
      </p:pic>
      <p:pic>
        <p:nvPicPr>
          <p:cNvPr id="9" name="Picture 8"/>
          <p:cNvPicPr>
            <a:picLocks noChangeAspect="1"/>
          </p:cNvPicPr>
          <p:nvPr/>
        </p:nvPicPr>
        <p:blipFill>
          <a:blip r:embed="rId6"/>
          <a:stretch>
            <a:fillRect/>
          </a:stretch>
        </p:blipFill>
        <p:spPr>
          <a:xfrm>
            <a:off x="0" y="0"/>
            <a:ext cx="1128889" cy="1128889"/>
          </a:xfrm>
          <a:prstGeom prst="rect">
            <a:avLst/>
          </a:prstGeom>
        </p:spPr>
      </p:pic>
    </p:spTree>
    <p:extLst>
      <p:ext uri="{BB962C8B-B14F-4D97-AF65-F5344CB8AC3E}">
        <p14:creationId xmlns:p14="http://schemas.microsoft.com/office/powerpoint/2010/main" val="6520006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6" y="274638"/>
            <a:ext cx="8229600" cy="1143000"/>
          </a:xfrm>
        </p:spPr>
        <p:txBody>
          <a:bodyPr>
            <a:noAutofit/>
          </a:bodyPr>
          <a:lstStyle/>
          <a:p>
            <a:r>
              <a:rPr lang="en-US" sz="3600" dirty="0" smtClean="0"/>
              <a:t>2. Circularly polarized HHG from </a:t>
            </a:r>
            <a:r>
              <a:rPr lang="en-US" sz="3600" dirty="0" err="1" smtClean="0"/>
              <a:t>noncommensurate</a:t>
            </a:r>
            <a:r>
              <a:rPr lang="en-US" sz="3600" dirty="0" smtClean="0"/>
              <a:t> driving lasers</a:t>
            </a:r>
            <a:endParaRPr lang="en-US" sz="3600" dirty="0"/>
          </a:p>
        </p:txBody>
      </p:sp>
      <p:sp>
        <p:nvSpPr>
          <p:cNvPr id="4" name="Slide Number Placeholder 3"/>
          <p:cNvSpPr>
            <a:spLocks noGrp="1"/>
          </p:cNvSpPr>
          <p:nvPr>
            <p:ph type="sldNum" sz="quarter" idx="12"/>
          </p:nvPr>
        </p:nvSpPr>
        <p:spPr/>
        <p:txBody>
          <a:bodyPr/>
          <a:lstStyle/>
          <a:p>
            <a:fld id="{218B6639-C074-8B48-BE1A-E225E0D3ED0C}" type="slidenum">
              <a:rPr lang="en-US" smtClean="0"/>
              <a:t>11</a:t>
            </a:fld>
            <a:endParaRPr lang="en-US"/>
          </a:p>
        </p:txBody>
      </p:sp>
      <p:pic>
        <p:nvPicPr>
          <p:cNvPr id="5" name="field.mov.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29884" b="28747"/>
          <a:stretch/>
        </p:blipFill>
        <p:spPr>
          <a:xfrm>
            <a:off x="3031599" y="1875899"/>
            <a:ext cx="5943600" cy="1844110"/>
          </a:xfrm>
          <a:prstGeom prst="rect">
            <a:avLst/>
          </a:prstGeom>
        </p:spPr>
      </p:pic>
      <p:sp>
        <p:nvSpPr>
          <p:cNvPr id="6" name="TextBox 5"/>
          <p:cNvSpPr txBox="1"/>
          <p:nvPr/>
        </p:nvSpPr>
        <p:spPr>
          <a:xfrm>
            <a:off x="141766" y="2427895"/>
            <a:ext cx="2480166" cy="646331"/>
          </a:xfrm>
          <a:prstGeom prst="rect">
            <a:avLst/>
          </a:prstGeom>
          <a:noFill/>
        </p:spPr>
        <p:txBody>
          <a:bodyPr wrap="none" rtlCol="0">
            <a:spAutoFit/>
          </a:bodyPr>
          <a:lstStyle/>
          <a:p>
            <a:pPr marL="176213" indent="-176213" algn="ctr">
              <a:buFont typeface="Arial"/>
              <a:buChar char="•"/>
            </a:pPr>
            <a:r>
              <a:rPr lang="en-US" b="1" dirty="0" smtClean="0"/>
              <a:t>Commensurate lasers:</a:t>
            </a:r>
            <a:r>
              <a:rPr lang="en-US" b="1" dirty="0"/>
              <a:t/>
            </a:r>
            <a:br>
              <a:rPr lang="en-US" b="1" dirty="0"/>
            </a:br>
            <a:r>
              <a:rPr lang="en-US" b="1" dirty="0" err="1" smtClean="0">
                <a:solidFill>
                  <a:srgbClr val="FF0000"/>
                </a:solidFill>
              </a:rPr>
              <a:t>ω</a:t>
            </a:r>
            <a:r>
              <a:rPr lang="en-US" b="1" dirty="0" smtClean="0">
                <a:solidFill>
                  <a:srgbClr val="FF0000"/>
                </a:solidFill>
              </a:rPr>
              <a:t>  </a:t>
            </a:r>
            <a:r>
              <a:rPr lang="en-US" b="1" dirty="0" smtClean="0">
                <a:solidFill>
                  <a:srgbClr val="0000FF"/>
                </a:solidFill>
              </a:rPr>
              <a:t>+ 2ω</a:t>
            </a:r>
            <a:endParaRPr lang="en-US" b="1" dirty="0">
              <a:solidFill>
                <a:schemeClr val="tx1">
                  <a:lumMod val="75000"/>
                  <a:lumOff val="25000"/>
                </a:schemeClr>
              </a:solidFill>
            </a:endParaRPr>
          </a:p>
        </p:txBody>
      </p:sp>
      <p:sp>
        <p:nvSpPr>
          <p:cNvPr id="7" name="TextBox 6"/>
          <p:cNvSpPr txBox="1"/>
          <p:nvPr/>
        </p:nvSpPr>
        <p:spPr>
          <a:xfrm>
            <a:off x="14766" y="5092796"/>
            <a:ext cx="2916183" cy="923330"/>
          </a:xfrm>
          <a:prstGeom prst="rect">
            <a:avLst/>
          </a:prstGeom>
          <a:noFill/>
        </p:spPr>
        <p:txBody>
          <a:bodyPr wrap="none" rtlCol="0">
            <a:spAutoFit/>
          </a:bodyPr>
          <a:lstStyle/>
          <a:p>
            <a:pPr marL="176213" indent="-176213" algn="ctr">
              <a:buFont typeface="Arial"/>
              <a:buChar char="•"/>
            </a:pPr>
            <a:r>
              <a:rPr lang="en-US" b="1" dirty="0"/>
              <a:t>N</a:t>
            </a:r>
            <a:r>
              <a:rPr lang="en-US" b="1" dirty="0" smtClean="0"/>
              <a:t>on</a:t>
            </a:r>
            <a:r>
              <a:rPr lang="en-US" b="1" dirty="0"/>
              <a:t>-</a:t>
            </a:r>
            <a:r>
              <a:rPr lang="en-US" b="1" dirty="0" smtClean="0"/>
              <a:t>commensurate lasers:</a:t>
            </a:r>
          </a:p>
          <a:p>
            <a:pPr algn="ctr"/>
            <a:r>
              <a:rPr lang="en-US" b="1" dirty="0" smtClean="0">
                <a:solidFill>
                  <a:srgbClr val="FF0000"/>
                </a:solidFill>
              </a:rPr>
              <a:t>0.8µm </a:t>
            </a:r>
            <a:r>
              <a:rPr lang="en-US" b="1" dirty="0" smtClean="0"/>
              <a:t>+ </a:t>
            </a:r>
            <a:r>
              <a:rPr lang="en-US" b="1" dirty="0" smtClean="0">
                <a:solidFill>
                  <a:schemeClr val="accent4"/>
                </a:solidFill>
              </a:rPr>
              <a:t>1.3µm</a:t>
            </a:r>
            <a:endParaRPr lang="en-US" b="1" dirty="0" smtClean="0">
              <a:solidFill>
                <a:srgbClr val="FF0000"/>
              </a:solidFill>
            </a:endParaRPr>
          </a:p>
          <a:p>
            <a:pPr algn="ctr"/>
            <a:r>
              <a:rPr lang="en-US" b="1" dirty="0" smtClean="0"/>
              <a:t>(</a:t>
            </a:r>
            <a:r>
              <a:rPr lang="en-US" b="1" dirty="0" err="1" smtClean="0">
                <a:solidFill>
                  <a:srgbClr val="FF0000"/>
                </a:solidFill>
              </a:rPr>
              <a:t>ω</a:t>
            </a:r>
            <a:r>
              <a:rPr lang="en-US" b="1" dirty="0" smtClean="0">
                <a:solidFill>
                  <a:srgbClr val="FF0000"/>
                </a:solidFill>
              </a:rPr>
              <a:t> + </a:t>
            </a:r>
            <a:r>
              <a:rPr lang="en-US" b="1" dirty="0" smtClean="0">
                <a:solidFill>
                  <a:schemeClr val="accent4">
                    <a:lumMod val="75000"/>
                  </a:schemeClr>
                </a:solidFill>
              </a:rPr>
              <a:t>0.615ω</a:t>
            </a:r>
            <a:r>
              <a:rPr lang="en-US" b="1" dirty="0" smtClean="0"/>
              <a:t>)</a:t>
            </a:r>
            <a:endParaRPr lang="en-US" b="1" dirty="0">
              <a:solidFill>
                <a:srgbClr val="FF0000"/>
              </a:solidFill>
            </a:endParaRPr>
          </a:p>
        </p:txBody>
      </p:sp>
      <p:pic>
        <p:nvPicPr>
          <p:cNvPr id="8" name="field_wide5sw.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30290" b="29287"/>
          <a:stretch/>
        </p:blipFill>
        <p:spPr>
          <a:xfrm>
            <a:off x="3117483" y="4566210"/>
            <a:ext cx="5943600" cy="1801936"/>
          </a:xfrm>
          <a:prstGeom prst="rect">
            <a:avLst/>
          </a:prstGeom>
        </p:spPr>
      </p:pic>
    </p:spTree>
    <p:extLst>
      <p:ext uri="{BB962C8B-B14F-4D97-AF65-F5344CB8AC3E}">
        <p14:creationId xmlns:p14="http://schemas.microsoft.com/office/powerpoint/2010/main" val="33545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9276"/>
            <a:ext cx="8229600" cy="1143000"/>
          </a:xfrm>
        </p:spPr>
        <p:txBody>
          <a:bodyPr>
            <a:normAutofit fontScale="90000"/>
          </a:bodyPr>
          <a:lstStyle/>
          <a:p>
            <a:r>
              <a:rPr lang="en-US" dirty="0"/>
              <a:t>Circularly </a:t>
            </a:r>
            <a:r>
              <a:rPr lang="en-US" dirty="0" smtClean="0"/>
              <a:t>polarized soft X-ray HHG</a:t>
            </a:r>
            <a:br>
              <a:rPr lang="en-US" dirty="0" smtClean="0"/>
            </a:br>
            <a:r>
              <a:rPr lang="en-US" sz="2200" dirty="0" smtClean="0"/>
              <a:t>driven with non-commensurate infrared lasers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12</a:t>
            </a:fld>
            <a:endParaRPr lang="en-US"/>
          </a:p>
        </p:txBody>
      </p:sp>
      <p:pic>
        <p:nvPicPr>
          <p:cNvPr id="5" name="Picture 4" descr="Fig2A.eps"/>
          <p:cNvPicPr>
            <a:picLocks noChangeAspect="1"/>
          </p:cNvPicPr>
          <p:nvPr/>
        </p:nvPicPr>
        <p:blipFill rotWithShape="1">
          <a:blip r:embed="rId3" cstate="print">
            <a:extLst>
              <a:ext uri="{28A0092B-C50C-407E-A947-70E740481C1C}">
                <a14:useLocalDpi xmlns:a14="http://schemas.microsoft.com/office/drawing/2010/main"/>
              </a:ext>
            </a:extLst>
          </a:blip>
          <a:srcRect t="26761"/>
          <a:stretch/>
        </p:blipFill>
        <p:spPr>
          <a:xfrm>
            <a:off x="49002" y="2809524"/>
            <a:ext cx="9078504" cy="3179937"/>
          </a:xfrm>
          <a:prstGeom prst="rect">
            <a:avLst/>
          </a:prstGeom>
        </p:spPr>
      </p:pic>
      <p:sp>
        <p:nvSpPr>
          <p:cNvPr id="6" name="TextBox 5"/>
          <p:cNvSpPr txBox="1"/>
          <p:nvPr/>
        </p:nvSpPr>
        <p:spPr>
          <a:xfrm>
            <a:off x="2948943" y="1966724"/>
            <a:ext cx="3231743" cy="523220"/>
          </a:xfrm>
          <a:prstGeom prst="rect">
            <a:avLst/>
          </a:prstGeom>
          <a:noFill/>
        </p:spPr>
        <p:txBody>
          <a:bodyPr wrap="none" rtlCol="0">
            <a:spAutoFit/>
          </a:bodyPr>
          <a:lstStyle/>
          <a:p>
            <a:r>
              <a:rPr lang="en-US" sz="2800" dirty="0" smtClean="0">
                <a:solidFill>
                  <a:srgbClr val="FF0000"/>
                </a:solidFill>
                <a:latin typeface="Avenir Book"/>
                <a:cs typeface="Avenir Book"/>
              </a:rPr>
              <a:t>800 nm</a:t>
            </a:r>
            <a:r>
              <a:rPr lang="en-US" sz="2800" dirty="0" smtClean="0">
                <a:solidFill>
                  <a:srgbClr val="0000FF"/>
                </a:solidFill>
                <a:latin typeface="Avenir Book"/>
                <a:cs typeface="Avenir Book"/>
              </a:rPr>
              <a:t> </a:t>
            </a:r>
            <a:r>
              <a:rPr lang="en-US" sz="2800" dirty="0" smtClean="0">
                <a:latin typeface="Avenir Book"/>
                <a:cs typeface="Avenir Book"/>
              </a:rPr>
              <a:t>+</a:t>
            </a:r>
            <a:r>
              <a:rPr lang="en-US" sz="2800" dirty="0" smtClean="0">
                <a:solidFill>
                  <a:srgbClr val="0000FF"/>
                </a:solidFill>
                <a:latin typeface="Avenir Book"/>
                <a:cs typeface="Avenir Book"/>
              </a:rPr>
              <a:t> </a:t>
            </a:r>
            <a:r>
              <a:rPr lang="en-US" sz="2800" dirty="0" smtClean="0">
                <a:solidFill>
                  <a:srgbClr val="FF6600"/>
                </a:solidFill>
                <a:latin typeface="Avenir Book"/>
                <a:cs typeface="Avenir Book"/>
              </a:rPr>
              <a:t>1300 nm</a:t>
            </a:r>
            <a:endParaRPr lang="en-US" sz="2800" dirty="0">
              <a:solidFill>
                <a:srgbClr val="FF6600"/>
              </a:solidFill>
              <a:latin typeface="Avenir Book"/>
              <a:cs typeface="Avenir Book"/>
            </a:endParaRPr>
          </a:p>
        </p:txBody>
      </p:sp>
    </p:spTree>
    <p:extLst>
      <p:ext uri="{BB962C8B-B14F-4D97-AF65-F5344CB8AC3E}">
        <p14:creationId xmlns:p14="http://schemas.microsoft.com/office/powerpoint/2010/main" val="19361475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8B6639-C074-8B48-BE1A-E225E0D3ED0C}" type="slidenum">
              <a:rPr lang="en-US" smtClean="0"/>
              <a:t>13</a:t>
            </a:fld>
            <a:endParaRPr lang="en-US"/>
          </a:p>
        </p:txBody>
      </p:sp>
      <p:pic>
        <p:nvPicPr>
          <p:cNvPr id="5" name="Picture 4" descr="Gd_XMCD_MO-01.eps"/>
          <p:cNvPicPr>
            <a:picLocks noChangeAspect="1"/>
          </p:cNvPicPr>
          <p:nvPr/>
        </p:nvPicPr>
        <p:blipFill rotWithShape="1">
          <a:blip r:embed="rId3" cstate="print">
            <a:extLst>
              <a:ext uri="{28A0092B-C50C-407E-A947-70E740481C1C}">
                <a14:useLocalDpi xmlns:a14="http://schemas.microsoft.com/office/drawing/2010/main"/>
              </a:ext>
            </a:extLst>
          </a:blip>
          <a:srcRect r="35148"/>
          <a:stretch/>
        </p:blipFill>
        <p:spPr>
          <a:xfrm>
            <a:off x="3950585" y="1600200"/>
            <a:ext cx="5177007" cy="4513082"/>
          </a:xfrm>
          <a:prstGeom prst="rect">
            <a:avLst/>
          </a:prstGeom>
        </p:spPr>
      </p:pic>
      <p:grpSp>
        <p:nvGrpSpPr>
          <p:cNvPr id="6" name="Group 5"/>
          <p:cNvGrpSpPr/>
          <p:nvPr/>
        </p:nvGrpSpPr>
        <p:grpSpPr>
          <a:xfrm>
            <a:off x="-84665" y="2367351"/>
            <a:ext cx="4148666" cy="2526732"/>
            <a:chOff x="4226026" y="906063"/>
            <a:chExt cx="4868655" cy="2965239"/>
          </a:xfrm>
        </p:grpSpPr>
        <p:pic>
          <p:nvPicPr>
            <p:cNvPr id="7" name="Picture 6" descr="Fig1AB.pdf"/>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43077" y="906063"/>
              <a:ext cx="4751604" cy="2965239"/>
            </a:xfrm>
            <a:prstGeom prst="rect">
              <a:avLst/>
            </a:prstGeom>
          </p:spPr>
        </p:pic>
        <p:sp>
          <p:nvSpPr>
            <p:cNvPr id="8" name="Rectangle 7"/>
            <p:cNvSpPr/>
            <p:nvPr/>
          </p:nvSpPr>
          <p:spPr>
            <a:xfrm>
              <a:off x="4303059" y="3427459"/>
              <a:ext cx="468528" cy="43151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226026" y="2862649"/>
              <a:ext cx="234102" cy="24942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341865" y="1172000"/>
              <a:ext cx="298783" cy="3176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itle 1"/>
          <p:cNvSpPr>
            <a:spLocks noGrp="1"/>
          </p:cNvSpPr>
          <p:nvPr>
            <p:ph type="title"/>
          </p:nvPr>
        </p:nvSpPr>
        <p:spPr>
          <a:xfrm>
            <a:off x="114817" y="457200"/>
            <a:ext cx="8229600" cy="1143000"/>
          </a:xfrm>
        </p:spPr>
        <p:txBody>
          <a:bodyPr>
            <a:normAutofit fontScale="90000"/>
          </a:bodyPr>
          <a:lstStyle/>
          <a:p>
            <a:r>
              <a:rPr lang="en-US" dirty="0" smtClean="0"/>
              <a:t>X-ray magnetic circular dichroism</a:t>
            </a:r>
            <a:br>
              <a:rPr lang="en-US" dirty="0" smtClean="0"/>
            </a:br>
            <a:r>
              <a:rPr lang="en-US" sz="2200" dirty="0" smtClean="0"/>
              <a:t>first XMCD at the </a:t>
            </a:r>
            <a:r>
              <a:rPr lang="en-US" sz="2200" dirty="0" err="1" smtClean="0"/>
              <a:t>Gd</a:t>
            </a:r>
            <a:r>
              <a:rPr lang="en-US" sz="2200" dirty="0" smtClean="0"/>
              <a:t> M-edge</a:t>
            </a:r>
            <a:endParaRPr lang="en-US" dirty="0"/>
          </a:p>
        </p:txBody>
      </p:sp>
      <p:sp>
        <p:nvSpPr>
          <p:cNvPr id="16" name="TextBox 15"/>
          <p:cNvSpPr txBox="1"/>
          <p:nvPr/>
        </p:nvSpPr>
        <p:spPr>
          <a:xfrm>
            <a:off x="14043" y="5202346"/>
            <a:ext cx="3835768" cy="1451679"/>
          </a:xfrm>
          <a:prstGeom prst="rect">
            <a:avLst/>
          </a:prstGeom>
          <a:noFill/>
        </p:spPr>
        <p:txBody>
          <a:bodyPr wrap="square" rtlCol="0">
            <a:spAutoFit/>
          </a:bodyPr>
          <a:lstStyle/>
          <a:p>
            <a:pPr marL="344488" lvl="1" indent="-184150">
              <a:spcBef>
                <a:spcPts val="1000"/>
              </a:spcBef>
              <a:buFontTx/>
              <a:buChar char="-"/>
            </a:pPr>
            <a:r>
              <a:rPr lang="en-US" sz="2000" dirty="0" smtClean="0">
                <a:solidFill>
                  <a:srgbClr val="000067"/>
                </a:solidFill>
                <a:cs typeface="Helvetica"/>
              </a:rPr>
              <a:t>1</a:t>
            </a:r>
            <a:r>
              <a:rPr lang="en-US" sz="2000" baseline="30000" dirty="0" smtClean="0">
                <a:solidFill>
                  <a:srgbClr val="000067"/>
                </a:solidFill>
                <a:cs typeface="Helvetica"/>
              </a:rPr>
              <a:t>st</a:t>
            </a:r>
            <a:r>
              <a:rPr lang="en-US" sz="2000" dirty="0" smtClean="0">
                <a:solidFill>
                  <a:srgbClr val="000067"/>
                </a:solidFill>
                <a:cs typeface="Helvetica"/>
              </a:rPr>
              <a:t> measurement of XMCD for </a:t>
            </a:r>
            <a:r>
              <a:rPr lang="en-US" sz="2000" dirty="0" err="1" smtClean="0">
                <a:solidFill>
                  <a:srgbClr val="000067"/>
                </a:solidFill>
                <a:cs typeface="Helvetica"/>
              </a:rPr>
              <a:t>Gd</a:t>
            </a:r>
            <a:r>
              <a:rPr lang="en-US" sz="2000" dirty="0" smtClean="0">
                <a:solidFill>
                  <a:srgbClr val="000067"/>
                </a:solidFill>
                <a:cs typeface="Helvetica"/>
              </a:rPr>
              <a:t> </a:t>
            </a:r>
            <a:r>
              <a:rPr lang="en-US" sz="2000" dirty="0">
                <a:solidFill>
                  <a:srgbClr val="000067"/>
                </a:solidFill>
                <a:cs typeface="Helvetica"/>
              </a:rPr>
              <a:t>N</a:t>
            </a:r>
            <a:r>
              <a:rPr lang="en-US" sz="2000" dirty="0" smtClean="0">
                <a:solidFill>
                  <a:srgbClr val="000067"/>
                </a:solidFill>
                <a:cs typeface="Helvetica"/>
              </a:rPr>
              <a:t> edge (145eV)</a:t>
            </a:r>
          </a:p>
          <a:p>
            <a:pPr marL="344488" lvl="1" indent="-184150">
              <a:spcBef>
                <a:spcPts val="1000"/>
              </a:spcBef>
              <a:buFontTx/>
              <a:buChar char="-"/>
            </a:pPr>
            <a:r>
              <a:rPr lang="en-US" sz="2000" dirty="0" err="1" smtClean="0">
                <a:solidFill>
                  <a:srgbClr val="000067"/>
                </a:solidFill>
                <a:cs typeface="Helvetica"/>
              </a:rPr>
              <a:t>FeGd</a:t>
            </a:r>
            <a:r>
              <a:rPr lang="en-US" sz="2000" dirty="0">
                <a:solidFill>
                  <a:srgbClr val="000067"/>
                </a:solidFill>
                <a:cs typeface="Helvetica"/>
              </a:rPr>
              <a:t> </a:t>
            </a:r>
            <a:r>
              <a:rPr lang="en-US" sz="2000" dirty="0" smtClean="0">
                <a:solidFill>
                  <a:srgbClr val="000067"/>
                </a:solidFill>
                <a:cs typeface="Helvetica"/>
              </a:rPr>
              <a:t>multilayer is an all-optical magnetic switching material</a:t>
            </a:r>
          </a:p>
        </p:txBody>
      </p:sp>
    </p:spTree>
    <p:extLst>
      <p:ext uri="{BB962C8B-B14F-4D97-AF65-F5344CB8AC3E}">
        <p14:creationId xmlns:p14="http://schemas.microsoft.com/office/powerpoint/2010/main" val="5900877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17" y="472193"/>
            <a:ext cx="8229600" cy="1143000"/>
          </a:xfrm>
        </p:spPr>
        <p:txBody>
          <a:bodyPr>
            <a:normAutofit fontScale="90000"/>
          </a:bodyPr>
          <a:lstStyle/>
          <a:p>
            <a:r>
              <a:rPr lang="en-US" sz="4000" dirty="0" smtClean="0"/>
              <a:t>3. Noncollinear </a:t>
            </a:r>
            <a:r>
              <a:rPr lang="en-US" sz="4000" dirty="0"/>
              <a:t>c</a:t>
            </a:r>
            <a:r>
              <a:rPr lang="en-US" sz="4000" dirty="0" smtClean="0"/>
              <a:t>ircularly polarized HHG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14</a:t>
            </a:fld>
            <a:endParaRPr lang="en-US"/>
          </a:p>
        </p:txBody>
      </p:sp>
      <p:pic>
        <p:nvPicPr>
          <p:cNvPr id="5" name="Picture 4" descr="Figure 1 - 2.6b-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79871"/>
            <a:ext cx="9153884" cy="4023895"/>
          </a:xfrm>
          <a:prstGeom prst="rect">
            <a:avLst/>
          </a:prstGeom>
        </p:spPr>
      </p:pic>
      <p:sp>
        <p:nvSpPr>
          <p:cNvPr id="6" name="TextBox 5"/>
          <p:cNvSpPr txBox="1"/>
          <p:nvPr/>
        </p:nvSpPr>
        <p:spPr>
          <a:xfrm>
            <a:off x="169517" y="6446210"/>
            <a:ext cx="4365298" cy="307777"/>
          </a:xfrm>
          <a:prstGeom prst="rect">
            <a:avLst/>
          </a:prstGeom>
          <a:noFill/>
        </p:spPr>
        <p:txBody>
          <a:bodyPr wrap="none" rtlCol="0">
            <a:spAutoFit/>
          </a:bodyPr>
          <a:lstStyle/>
          <a:p>
            <a:r>
              <a:rPr lang="en-US" sz="1400" b="1" dirty="0" smtClean="0">
                <a:latin typeface="Avenir Book"/>
                <a:cs typeface="Avenir Book"/>
              </a:rPr>
              <a:t>Hickstein et. al., </a:t>
            </a:r>
            <a:r>
              <a:rPr lang="en-US" sz="1400" b="1" i="1" dirty="0" smtClean="0">
                <a:latin typeface="Avenir Book"/>
                <a:cs typeface="Avenir Book"/>
              </a:rPr>
              <a:t>Nature Photonics.</a:t>
            </a:r>
            <a:r>
              <a:rPr lang="en-US" sz="1400" b="1" dirty="0" smtClean="0">
                <a:latin typeface="Avenir Book"/>
                <a:cs typeface="Avenir Book"/>
              </a:rPr>
              <a:t> </a:t>
            </a:r>
            <a:r>
              <a:rPr lang="en-US" sz="1400" b="1" dirty="0" smtClean="0">
                <a:latin typeface="Avenir Black"/>
                <a:cs typeface="Avenir Black"/>
              </a:rPr>
              <a:t>In Review</a:t>
            </a:r>
            <a:r>
              <a:rPr lang="en-US" sz="1400" b="1" dirty="0" smtClean="0">
                <a:latin typeface="Avenir Book"/>
                <a:cs typeface="Avenir Book"/>
              </a:rPr>
              <a:t> (2015)</a:t>
            </a:r>
            <a:endParaRPr lang="en-US" sz="1400" b="1" dirty="0">
              <a:latin typeface="Avenir Book"/>
              <a:cs typeface="Avenir Book"/>
            </a:endParaRPr>
          </a:p>
        </p:txBody>
      </p:sp>
      <p:sp>
        <p:nvSpPr>
          <p:cNvPr id="7" name="TextBox 6"/>
          <p:cNvSpPr txBox="1"/>
          <p:nvPr/>
        </p:nvSpPr>
        <p:spPr>
          <a:xfrm>
            <a:off x="5432778" y="5799667"/>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6259" y="5731258"/>
            <a:ext cx="3038868" cy="954234"/>
          </a:xfrm>
          <a:prstGeom prst="rect">
            <a:avLst/>
          </a:prstGeom>
        </p:spPr>
      </p:pic>
      <p:pic>
        <p:nvPicPr>
          <p:cNvPr id="11" name="Picture 10"/>
          <p:cNvPicPr>
            <a:picLocks noChangeAspect="1"/>
          </p:cNvPicPr>
          <p:nvPr/>
        </p:nvPicPr>
        <p:blipFill>
          <a:blip r:embed="rId5"/>
          <a:stretch>
            <a:fillRect/>
          </a:stretch>
        </p:blipFill>
        <p:spPr>
          <a:xfrm>
            <a:off x="0" y="20638"/>
            <a:ext cx="711199" cy="715848"/>
          </a:xfrm>
          <a:prstGeom prst="rect">
            <a:avLst/>
          </a:prstGeom>
        </p:spPr>
      </p:pic>
    </p:spTree>
    <p:extLst>
      <p:ext uri="{BB962C8B-B14F-4D97-AF65-F5344CB8AC3E}">
        <p14:creationId xmlns:p14="http://schemas.microsoft.com/office/powerpoint/2010/main" val="11354619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31" y="509099"/>
            <a:ext cx="8229600" cy="1143000"/>
          </a:xfrm>
        </p:spPr>
        <p:txBody>
          <a:bodyPr>
            <a:normAutofit/>
          </a:bodyPr>
          <a:lstStyle/>
          <a:p>
            <a:r>
              <a:rPr lang="en-US" dirty="0" smtClean="0"/>
              <a:t>NCP-HHG with 267+267 nm</a:t>
            </a:r>
            <a:br>
              <a:rPr lang="en-US" dirty="0" smtClean="0"/>
            </a:br>
            <a:r>
              <a:rPr lang="en-US" sz="2200" dirty="0" smtClean="0"/>
              <a:t>Angularly separated harmonics</a:t>
            </a:r>
            <a:endParaRPr lang="en-US" sz="2200" dirty="0"/>
          </a:p>
        </p:txBody>
      </p:sp>
      <p:sp>
        <p:nvSpPr>
          <p:cNvPr id="4" name="Slide Number Placeholder 3"/>
          <p:cNvSpPr>
            <a:spLocks noGrp="1"/>
          </p:cNvSpPr>
          <p:nvPr>
            <p:ph type="sldNum" sz="quarter" idx="12"/>
          </p:nvPr>
        </p:nvSpPr>
        <p:spPr/>
        <p:txBody>
          <a:bodyPr/>
          <a:lstStyle/>
          <a:p>
            <a:fld id="{218B6639-C074-8B48-BE1A-E225E0D3ED0C}" type="slidenum">
              <a:rPr lang="en-US" smtClean="0"/>
              <a:t>15</a:t>
            </a:fld>
            <a:endParaRPr lang="en-US"/>
          </a:p>
        </p:txBody>
      </p:sp>
      <p:pic>
        <p:nvPicPr>
          <p:cNvPr id="5" name="Picture 4" descr="Figure - 267 n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8161" y="2724707"/>
            <a:ext cx="8243350" cy="3033712"/>
          </a:xfrm>
          <a:prstGeom prst="rect">
            <a:avLst/>
          </a:prstGeom>
        </p:spPr>
      </p:pic>
      <p:sp>
        <p:nvSpPr>
          <p:cNvPr id="6" name="TextBox 5"/>
          <p:cNvSpPr txBox="1"/>
          <p:nvPr/>
        </p:nvSpPr>
        <p:spPr>
          <a:xfrm>
            <a:off x="4196202" y="6023318"/>
            <a:ext cx="1478477" cy="369332"/>
          </a:xfrm>
          <a:prstGeom prst="rect">
            <a:avLst/>
          </a:prstGeom>
          <a:noFill/>
        </p:spPr>
        <p:txBody>
          <a:bodyPr wrap="none" rtlCol="0">
            <a:spAutoFit/>
          </a:bodyPr>
          <a:lstStyle/>
          <a:p>
            <a:r>
              <a:rPr lang="en-US" dirty="0" smtClean="0"/>
              <a:t>(in Argon gas)</a:t>
            </a:r>
            <a:endParaRPr lang="en-US" dirty="0"/>
          </a:p>
        </p:txBody>
      </p:sp>
      <p:pic>
        <p:nvPicPr>
          <p:cNvPr id="8" name="Picture 7"/>
          <p:cNvPicPr>
            <a:picLocks noChangeAspect="1"/>
          </p:cNvPicPr>
          <p:nvPr/>
        </p:nvPicPr>
        <p:blipFill>
          <a:blip r:embed="rId4"/>
          <a:stretch>
            <a:fillRect/>
          </a:stretch>
        </p:blipFill>
        <p:spPr>
          <a:xfrm>
            <a:off x="0" y="20638"/>
            <a:ext cx="711199" cy="715848"/>
          </a:xfrm>
          <a:prstGeom prst="rect">
            <a:avLst/>
          </a:prstGeom>
        </p:spPr>
      </p:pic>
    </p:spTree>
    <p:extLst>
      <p:ext uri="{BB962C8B-B14F-4D97-AF65-F5344CB8AC3E}">
        <p14:creationId xmlns:p14="http://schemas.microsoft.com/office/powerpoint/2010/main" val="37480397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NCP-HHG with 800+800 nm</a:t>
            </a:r>
            <a:br>
              <a:rPr lang="en-US" dirty="0" smtClean="0"/>
            </a:br>
            <a:r>
              <a:rPr lang="en-US" sz="2200" dirty="0" smtClean="0"/>
              <a:t>Attosecond pulse trains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16</a:t>
            </a:fld>
            <a:endParaRPr lang="en-US"/>
          </a:p>
        </p:txBody>
      </p:sp>
      <p:pic>
        <p:nvPicPr>
          <p:cNvPr id="5" name="Picture 4" descr="Figure - 800 experiment theory comparison.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0123" y="1874144"/>
            <a:ext cx="2777371" cy="4247744"/>
          </a:xfrm>
          <a:prstGeom prst="rect">
            <a:avLst/>
          </a:prstGeom>
        </p:spPr>
      </p:pic>
      <p:pic>
        <p:nvPicPr>
          <p:cNvPr id="6" name="Picture 5" descr="Figure - 800 experiment theory comparison.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31862" y="1874144"/>
            <a:ext cx="2762738" cy="4247744"/>
          </a:xfrm>
          <a:prstGeom prst="rect">
            <a:avLst/>
          </a:prstGeom>
        </p:spPr>
      </p:pic>
      <p:sp>
        <p:nvSpPr>
          <p:cNvPr id="3" name="TextBox 2"/>
          <p:cNvSpPr txBox="1"/>
          <p:nvPr/>
        </p:nvSpPr>
        <p:spPr>
          <a:xfrm>
            <a:off x="3957494" y="6171684"/>
            <a:ext cx="1252040" cy="369332"/>
          </a:xfrm>
          <a:prstGeom prst="rect">
            <a:avLst/>
          </a:prstGeom>
          <a:noFill/>
        </p:spPr>
        <p:txBody>
          <a:bodyPr wrap="none" rtlCol="0">
            <a:spAutoFit/>
          </a:bodyPr>
          <a:lstStyle/>
          <a:p>
            <a:r>
              <a:rPr lang="en-US" dirty="0" smtClean="0"/>
              <a:t>(Argon gas)</a:t>
            </a:r>
            <a:endParaRPr lang="en-US" dirty="0"/>
          </a:p>
        </p:txBody>
      </p:sp>
      <p:pic>
        <p:nvPicPr>
          <p:cNvPr id="7" name="Picture 6"/>
          <p:cNvPicPr>
            <a:picLocks noChangeAspect="1"/>
          </p:cNvPicPr>
          <p:nvPr/>
        </p:nvPicPr>
        <p:blipFill>
          <a:blip r:embed="rId5"/>
          <a:stretch>
            <a:fillRect/>
          </a:stretch>
        </p:blipFill>
        <p:spPr>
          <a:xfrm>
            <a:off x="0" y="20638"/>
            <a:ext cx="711199" cy="715848"/>
          </a:xfrm>
          <a:prstGeom prst="rect">
            <a:avLst/>
          </a:prstGeom>
        </p:spPr>
      </p:pic>
      <p:sp>
        <p:nvSpPr>
          <p:cNvPr id="8" name="Rectangle 7"/>
          <p:cNvSpPr/>
          <p:nvPr/>
        </p:nvSpPr>
        <p:spPr>
          <a:xfrm>
            <a:off x="4732121" y="2002592"/>
            <a:ext cx="199482" cy="2125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783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245" y="746395"/>
            <a:ext cx="5314244" cy="1143000"/>
          </a:xfrm>
        </p:spPr>
        <p:txBody>
          <a:bodyPr>
            <a:normAutofit/>
          </a:bodyPr>
          <a:lstStyle/>
          <a:p>
            <a:r>
              <a:rPr lang="en-US" dirty="0" smtClean="0"/>
              <a:t>400 + 400 nm</a:t>
            </a:r>
            <a:br>
              <a:rPr lang="en-US" dirty="0" smtClean="0"/>
            </a:br>
            <a:r>
              <a:rPr lang="en-US" sz="2200" dirty="0" smtClean="0"/>
              <a:t>High flux single harmonic</a:t>
            </a:r>
            <a:endParaRPr lang="en-US" sz="2700" dirty="0"/>
          </a:p>
        </p:txBody>
      </p:sp>
      <p:sp>
        <p:nvSpPr>
          <p:cNvPr id="4" name="Slide Number Placeholder 3"/>
          <p:cNvSpPr>
            <a:spLocks noGrp="1"/>
          </p:cNvSpPr>
          <p:nvPr>
            <p:ph type="sldNum" sz="quarter" idx="12"/>
          </p:nvPr>
        </p:nvSpPr>
        <p:spPr/>
        <p:txBody>
          <a:bodyPr/>
          <a:lstStyle/>
          <a:p>
            <a:fld id="{218B6639-C074-8B48-BE1A-E225E0D3ED0C}" type="slidenum">
              <a:rPr lang="en-US" smtClean="0"/>
              <a:t>17</a:t>
            </a:fld>
            <a:endParaRPr lang="en-US"/>
          </a:p>
        </p:txBody>
      </p:sp>
      <p:pic>
        <p:nvPicPr>
          <p:cNvPr id="5" name="Picture 4" descr="400+400.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8978" y="1918893"/>
            <a:ext cx="2495266" cy="3858861"/>
          </a:xfrm>
          <a:prstGeom prst="rect">
            <a:avLst/>
          </a:prstGeom>
        </p:spPr>
      </p:pic>
      <p:sp>
        <p:nvSpPr>
          <p:cNvPr id="3" name="TextBox 2"/>
          <p:cNvSpPr txBox="1"/>
          <p:nvPr/>
        </p:nvSpPr>
        <p:spPr>
          <a:xfrm>
            <a:off x="150611" y="5814224"/>
            <a:ext cx="3372024" cy="646331"/>
          </a:xfrm>
          <a:prstGeom prst="rect">
            <a:avLst/>
          </a:prstGeom>
          <a:noFill/>
        </p:spPr>
        <p:txBody>
          <a:bodyPr wrap="none" rtlCol="0">
            <a:spAutoFit/>
          </a:bodyPr>
          <a:lstStyle/>
          <a:p>
            <a:pPr algn="ctr"/>
            <a:r>
              <a:rPr lang="en-US" dirty="0" smtClean="0"/>
              <a:t>~10</a:t>
            </a:r>
            <a:r>
              <a:rPr lang="en-US" baseline="30000" dirty="0" smtClean="0"/>
              <a:t>8</a:t>
            </a:r>
            <a:r>
              <a:rPr lang="en-US" dirty="0" smtClean="0"/>
              <a:t> photons/pulse</a:t>
            </a:r>
          </a:p>
          <a:p>
            <a:pPr algn="ctr"/>
            <a:r>
              <a:rPr lang="en-US" dirty="0" smtClean="0"/>
              <a:t>(comparable to single-beam HHG)</a:t>
            </a:r>
            <a:endParaRPr lang="en-US" dirty="0"/>
          </a:p>
        </p:txBody>
      </p:sp>
      <p:pic>
        <p:nvPicPr>
          <p:cNvPr id="6" name="Picture 5" descr="400+8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6899" y="1897197"/>
            <a:ext cx="5863658" cy="3909105"/>
          </a:xfrm>
          <a:prstGeom prst="rect">
            <a:avLst/>
          </a:prstGeom>
        </p:spPr>
      </p:pic>
      <p:sp>
        <p:nvSpPr>
          <p:cNvPr id="7" name="Title 1"/>
          <p:cNvSpPr txBox="1">
            <a:spLocks/>
          </p:cNvSpPr>
          <p:nvPr/>
        </p:nvSpPr>
        <p:spPr>
          <a:xfrm>
            <a:off x="3829756" y="738593"/>
            <a:ext cx="5314244"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dirty="0" smtClean="0"/>
              <a:t>400 + 800 nm</a:t>
            </a:r>
          </a:p>
          <a:p>
            <a:r>
              <a:rPr lang="en-US" sz="2300" dirty="0" smtClean="0"/>
              <a:t>Reveals additional channels</a:t>
            </a:r>
            <a:endParaRPr lang="en-US" sz="2300" dirty="0"/>
          </a:p>
        </p:txBody>
      </p:sp>
      <p:pic>
        <p:nvPicPr>
          <p:cNvPr id="8" name="Picture 7"/>
          <p:cNvPicPr>
            <a:picLocks noChangeAspect="1"/>
          </p:cNvPicPr>
          <p:nvPr/>
        </p:nvPicPr>
        <p:blipFill>
          <a:blip r:embed="rId5"/>
          <a:stretch>
            <a:fillRect/>
          </a:stretch>
        </p:blipFill>
        <p:spPr>
          <a:xfrm>
            <a:off x="0" y="20638"/>
            <a:ext cx="711199" cy="715848"/>
          </a:xfrm>
          <a:prstGeom prst="rect">
            <a:avLst/>
          </a:prstGeom>
        </p:spPr>
      </p:pic>
    </p:spTree>
    <p:extLst>
      <p:ext uri="{BB962C8B-B14F-4D97-AF65-F5344CB8AC3E}">
        <p14:creationId xmlns:p14="http://schemas.microsoft.com/office/powerpoint/2010/main" val="6030158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XMCD800.png"/>
          <p:cNvPicPr>
            <a:picLocks noChangeAspect="1"/>
          </p:cNvPicPr>
          <p:nvPr/>
        </p:nvPicPr>
        <p:blipFill rotWithShape="1">
          <a:blip r:embed="rId3" cstate="screen">
            <a:extLst>
              <a:ext uri="{28A0092B-C50C-407E-A947-70E740481C1C}">
                <a14:useLocalDpi xmlns:a14="http://schemas.microsoft.com/office/drawing/2010/main"/>
              </a:ext>
            </a:extLst>
          </a:blip>
          <a:srcRect b="33822"/>
          <a:stretch/>
        </p:blipFill>
        <p:spPr>
          <a:xfrm>
            <a:off x="1131118" y="1276527"/>
            <a:ext cx="6912215" cy="4574365"/>
          </a:xfrm>
          <a:prstGeom prst="rect">
            <a:avLst/>
          </a:prstGeom>
        </p:spPr>
      </p:pic>
      <p:sp>
        <p:nvSpPr>
          <p:cNvPr id="2" name="Title 1"/>
          <p:cNvSpPr>
            <a:spLocks noGrp="1"/>
          </p:cNvSpPr>
          <p:nvPr>
            <p:ph type="title"/>
          </p:nvPr>
        </p:nvSpPr>
        <p:spPr>
          <a:xfrm>
            <a:off x="457200" y="133527"/>
            <a:ext cx="8229600" cy="1143000"/>
          </a:xfrm>
        </p:spPr>
        <p:txBody>
          <a:bodyPr>
            <a:normAutofit/>
          </a:bodyPr>
          <a:lstStyle/>
          <a:p>
            <a:r>
              <a:rPr lang="en-US" dirty="0" smtClean="0"/>
              <a:t>XMCD of iron sample</a:t>
            </a:r>
            <a:br>
              <a:rPr lang="en-US" dirty="0" smtClean="0"/>
            </a:br>
            <a:r>
              <a:rPr lang="en-US" sz="2200" dirty="0" smtClean="0"/>
              <a:t>confirms helicity of harmonics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18</a:t>
            </a:fld>
            <a:endParaRPr lang="en-US"/>
          </a:p>
        </p:txBody>
      </p:sp>
      <p:sp>
        <p:nvSpPr>
          <p:cNvPr id="3" name="TextBox 2"/>
          <p:cNvSpPr txBox="1"/>
          <p:nvPr/>
        </p:nvSpPr>
        <p:spPr>
          <a:xfrm>
            <a:off x="3443112" y="5853668"/>
            <a:ext cx="1813905" cy="369332"/>
          </a:xfrm>
          <a:prstGeom prst="rect">
            <a:avLst/>
          </a:prstGeom>
          <a:noFill/>
        </p:spPr>
        <p:txBody>
          <a:bodyPr wrap="none" rtlCol="0">
            <a:spAutoFit/>
          </a:bodyPr>
          <a:lstStyle/>
          <a:p>
            <a:r>
              <a:rPr lang="en-US" dirty="0" smtClean="0"/>
              <a:t>Wavelength (nm)</a:t>
            </a:r>
            <a:endParaRPr lang="en-US" dirty="0"/>
          </a:p>
        </p:txBody>
      </p:sp>
      <p:pic>
        <p:nvPicPr>
          <p:cNvPr id="7" name="Picture 6"/>
          <p:cNvPicPr>
            <a:picLocks noChangeAspect="1"/>
          </p:cNvPicPr>
          <p:nvPr/>
        </p:nvPicPr>
        <p:blipFill>
          <a:blip r:embed="rId4"/>
          <a:stretch>
            <a:fillRect/>
          </a:stretch>
        </p:blipFill>
        <p:spPr>
          <a:xfrm>
            <a:off x="0" y="20638"/>
            <a:ext cx="711199" cy="715848"/>
          </a:xfrm>
          <a:prstGeom prst="rect">
            <a:avLst/>
          </a:prstGeom>
        </p:spPr>
      </p:pic>
    </p:spTree>
    <p:extLst>
      <p:ext uri="{BB962C8B-B14F-4D97-AF65-F5344CB8AC3E}">
        <p14:creationId xmlns:p14="http://schemas.microsoft.com/office/powerpoint/2010/main" val="14345718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750" y="0"/>
            <a:ext cx="8229600" cy="1143000"/>
          </a:xfrm>
        </p:spPr>
        <p:txBody>
          <a:bodyPr>
            <a:normAutofit/>
          </a:bodyPr>
          <a:lstStyle/>
          <a:p>
            <a:r>
              <a:rPr lang="en-US" dirty="0" smtClean="0"/>
              <a:t>Noncollinear CP HHG</a:t>
            </a:r>
            <a:endParaRPr lang="en-US" sz="4800" dirty="0"/>
          </a:p>
        </p:txBody>
      </p:sp>
      <p:sp>
        <p:nvSpPr>
          <p:cNvPr id="4" name="Slide Number Placeholder 3"/>
          <p:cNvSpPr>
            <a:spLocks noGrp="1"/>
          </p:cNvSpPr>
          <p:nvPr>
            <p:ph type="sldNum" sz="quarter" idx="12"/>
          </p:nvPr>
        </p:nvSpPr>
        <p:spPr/>
        <p:txBody>
          <a:bodyPr/>
          <a:lstStyle/>
          <a:p>
            <a:fld id="{218B6639-C074-8B48-BE1A-E225E0D3ED0C}" type="slidenum">
              <a:rPr lang="en-US" smtClean="0"/>
              <a:t>19</a:t>
            </a:fld>
            <a:endParaRPr lang="en-US" dirty="0"/>
          </a:p>
        </p:txBody>
      </p:sp>
      <p:sp>
        <p:nvSpPr>
          <p:cNvPr id="3" name="TextBox 2"/>
          <p:cNvSpPr txBox="1"/>
          <p:nvPr/>
        </p:nvSpPr>
        <p:spPr>
          <a:xfrm>
            <a:off x="141111" y="4318388"/>
            <a:ext cx="4916731" cy="1938992"/>
          </a:xfrm>
          <a:prstGeom prst="rect">
            <a:avLst/>
          </a:prstGeom>
          <a:noFill/>
        </p:spPr>
        <p:txBody>
          <a:bodyPr wrap="none" rtlCol="0">
            <a:spAutoFit/>
          </a:bodyPr>
          <a:lstStyle/>
          <a:p>
            <a:pPr marL="342900" indent="-342900">
              <a:buFont typeface="Arial"/>
              <a:buChar char="•"/>
            </a:pPr>
            <a:r>
              <a:rPr lang="en-US" sz="2000" dirty="0" smtClean="0">
                <a:solidFill>
                  <a:srgbClr val="0000FF"/>
                </a:solidFill>
              </a:rPr>
              <a:t>Circular harmonics with any wavelength</a:t>
            </a:r>
          </a:p>
          <a:p>
            <a:pPr marL="800100" lvl="1" indent="-342900">
              <a:buFont typeface="Arial"/>
              <a:buChar char="•"/>
            </a:pPr>
            <a:r>
              <a:rPr lang="en-US" sz="2000" dirty="0" smtClean="0">
                <a:solidFill>
                  <a:srgbClr val="0000FF"/>
                </a:solidFill>
              </a:rPr>
              <a:t>Even identical wavelengths</a:t>
            </a:r>
          </a:p>
          <a:p>
            <a:pPr marL="342900" indent="-342900">
              <a:buFont typeface="Arial"/>
              <a:buChar char="•"/>
            </a:pPr>
            <a:r>
              <a:rPr lang="en-US" sz="2000" dirty="0" smtClean="0">
                <a:solidFill>
                  <a:srgbClr val="0000FF"/>
                </a:solidFill>
              </a:rPr>
              <a:t>Left and right circular at the same energy</a:t>
            </a:r>
          </a:p>
          <a:p>
            <a:pPr marL="342900" indent="-342900">
              <a:buFont typeface="Arial"/>
              <a:buChar char="•"/>
            </a:pPr>
            <a:r>
              <a:rPr lang="en-US" sz="2000" dirty="0" smtClean="0">
                <a:solidFill>
                  <a:srgbClr val="0000FF"/>
                </a:solidFill>
              </a:rPr>
              <a:t>Separation of harmonics</a:t>
            </a:r>
          </a:p>
          <a:p>
            <a:pPr marL="800100" lvl="1" indent="-342900">
              <a:buFont typeface="Arial"/>
              <a:buChar char="•"/>
            </a:pPr>
            <a:r>
              <a:rPr lang="en-US" sz="2000" dirty="0" smtClean="0">
                <a:solidFill>
                  <a:srgbClr val="0000FF"/>
                </a:solidFill>
              </a:rPr>
              <a:t>Spectroscopy without a spectrometer</a:t>
            </a:r>
          </a:p>
          <a:p>
            <a:pPr marL="342900" indent="-342900">
              <a:buFont typeface="Arial"/>
              <a:buChar char="•"/>
            </a:pPr>
            <a:r>
              <a:rPr lang="en-US" sz="2000" dirty="0" smtClean="0">
                <a:solidFill>
                  <a:srgbClr val="0000FF"/>
                </a:solidFill>
              </a:rPr>
              <a:t>Separation of HHG from driving lasers</a:t>
            </a:r>
            <a:endParaRPr lang="en-US" sz="2000" dirty="0">
              <a:solidFill>
                <a:srgbClr val="0000FF"/>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668699"/>
            <a:ext cx="9144000" cy="251318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74665" y="4308889"/>
            <a:ext cx="3630668" cy="1815334"/>
          </a:xfrm>
          <a:prstGeom prst="rect">
            <a:avLst/>
          </a:prstGeom>
        </p:spPr>
      </p:pic>
      <p:pic>
        <p:nvPicPr>
          <p:cNvPr id="11" name="Picture 10"/>
          <p:cNvPicPr>
            <a:picLocks noChangeAspect="1"/>
          </p:cNvPicPr>
          <p:nvPr/>
        </p:nvPicPr>
        <p:blipFill>
          <a:blip r:embed="rId5"/>
          <a:stretch>
            <a:fillRect/>
          </a:stretch>
        </p:blipFill>
        <p:spPr>
          <a:xfrm>
            <a:off x="0" y="20638"/>
            <a:ext cx="711199" cy="715848"/>
          </a:xfrm>
          <a:prstGeom prst="rect">
            <a:avLst/>
          </a:prstGeom>
        </p:spPr>
      </p:pic>
      <p:sp>
        <p:nvSpPr>
          <p:cNvPr id="12" name="TextBox 11"/>
          <p:cNvSpPr txBox="1"/>
          <p:nvPr/>
        </p:nvSpPr>
        <p:spPr>
          <a:xfrm>
            <a:off x="3930824" y="1668699"/>
            <a:ext cx="859017" cy="369332"/>
          </a:xfrm>
          <a:prstGeom prst="rect">
            <a:avLst/>
          </a:prstGeom>
          <a:noFill/>
        </p:spPr>
        <p:txBody>
          <a:bodyPr wrap="none" rtlCol="0">
            <a:spAutoFit/>
          </a:bodyPr>
          <a:lstStyle/>
          <a:p>
            <a:r>
              <a:rPr lang="en-US" dirty="0" smtClean="0"/>
              <a:t>sample</a:t>
            </a:r>
            <a:endParaRPr lang="en-US" dirty="0"/>
          </a:p>
        </p:txBody>
      </p:sp>
      <p:cxnSp>
        <p:nvCxnSpPr>
          <p:cNvPr id="14" name="Straight Arrow Connector 13"/>
          <p:cNvCxnSpPr/>
          <p:nvPr/>
        </p:nvCxnSpPr>
        <p:spPr>
          <a:xfrm>
            <a:off x="4360333" y="2038031"/>
            <a:ext cx="125240" cy="6289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19237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alphaModFix amt="18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537818" y="-97390"/>
            <a:ext cx="7165251" cy="1652783"/>
          </a:xfrm>
        </p:spPr>
        <p:txBody>
          <a:bodyPr>
            <a:noAutofit/>
          </a:bodyPr>
          <a:lstStyle/>
          <a:p>
            <a:r>
              <a:rPr lang="en-US" sz="3600" b="1" dirty="0" smtClean="0"/>
              <a:t>Strong-field physics in two-pulse circularly polarized laser fields</a:t>
            </a:r>
            <a:endParaRPr lang="en-US" sz="3600" dirty="0"/>
          </a:p>
        </p:txBody>
      </p:sp>
      <p:sp>
        <p:nvSpPr>
          <p:cNvPr id="7" name="Slide Number Placeholder 6"/>
          <p:cNvSpPr>
            <a:spLocks noGrp="1"/>
          </p:cNvSpPr>
          <p:nvPr>
            <p:ph type="sldNum" sz="quarter" idx="12"/>
          </p:nvPr>
        </p:nvSpPr>
        <p:spPr/>
        <p:txBody>
          <a:bodyPr/>
          <a:lstStyle/>
          <a:p>
            <a:fld id="{218B6639-C074-8B48-BE1A-E225E0D3ED0C}" type="slidenum">
              <a:rPr lang="en-US" smtClean="0"/>
              <a:t>2</a:t>
            </a:fld>
            <a:endParaRPr lang="en-US"/>
          </a:p>
        </p:txBody>
      </p:sp>
      <p:sp>
        <p:nvSpPr>
          <p:cNvPr id="8" name="TextBox 7"/>
          <p:cNvSpPr txBox="1"/>
          <p:nvPr/>
        </p:nvSpPr>
        <p:spPr>
          <a:xfrm>
            <a:off x="121920" y="2751157"/>
            <a:ext cx="8999798" cy="3385542"/>
          </a:xfrm>
          <a:prstGeom prst="rect">
            <a:avLst/>
          </a:prstGeom>
          <a:noFill/>
        </p:spPr>
        <p:txBody>
          <a:bodyPr wrap="square" rtlCol="0">
            <a:spAutoFit/>
          </a:bodyPr>
          <a:lstStyle/>
          <a:p>
            <a:pPr>
              <a:spcBef>
                <a:spcPts val="1200"/>
              </a:spcBef>
            </a:pPr>
            <a:r>
              <a:rPr lang="en-US" sz="3200" b="1" u="sng" dirty="0" smtClean="0">
                <a:solidFill>
                  <a:srgbClr val="0000FF"/>
                </a:solidFill>
              </a:rPr>
              <a:t>Outline</a:t>
            </a:r>
            <a:endParaRPr lang="en-US" sz="2400" b="1" u="sng" dirty="0" smtClean="0">
              <a:solidFill>
                <a:srgbClr val="0000FF"/>
              </a:solidFill>
            </a:endParaRPr>
          </a:p>
          <a:p>
            <a:pPr marL="342900" indent="-342900">
              <a:spcBef>
                <a:spcPts val="1200"/>
              </a:spcBef>
              <a:buFont typeface="+mj-lt"/>
              <a:buAutoNum type="arabicPeriod"/>
            </a:pPr>
            <a:r>
              <a:rPr lang="en-US" sz="2800" dirty="0" smtClean="0">
                <a:solidFill>
                  <a:srgbClr val="0000FF"/>
                </a:solidFill>
              </a:rPr>
              <a:t>Strong</a:t>
            </a:r>
            <a:r>
              <a:rPr lang="en-US" sz="2800" dirty="0">
                <a:solidFill>
                  <a:srgbClr val="0000FF"/>
                </a:solidFill>
              </a:rPr>
              <a:t>-field ionization in </a:t>
            </a:r>
            <a:r>
              <a:rPr lang="en-US" sz="2800" dirty="0" smtClean="0">
                <a:solidFill>
                  <a:srgbClr val="0000FF"/>
                </a:solidFill>
              </a:rPr>
              <a:t>two</a:t>
            </a:r>
            <a:r>
              <a:rPr lang="en-US" sz="2800" dirty="0">
                <a:solidFill>
                  <a:srgbClr val="0000FF"/>
                </a:solidFill>
              </a:rPr>
              <a:t>-color </a:t>
            </a:r>
            <a:r>
              <a:rPr lang="en-US" sz="2800" dirty="0" smtClean="0">
                <a:solidFill>
                  <a:srgbClr val="0000FF"/>
                </a:solidFill>
              </a:rPr>
              <a:t>circular fields </a:t>
            </a:r>
          </a:p>
          <a:p>
            <a:pPr marL="342900" indent="-342900">
              <a:spcBef>
                <a:spcPts val="1200"/>
              </a:spcBef>
              <a:buFont typeface="+mj-lt"/>
              <a:buAutoNum type="arabicPeriod"/>
            </a:pPr>
            <a:r>
              <a:rPr lang="en-US" sz="2800" dirty="0" smtClean="0">
                <a:solidFill>
                  <a:srgbClr val="0000FF"/>
                </a:solidFill>
              </a:rPr>
              <a:t>Circularly polarized HHG in the soft X-ray region</a:t>
            </a:r>
          </a:p>
          <a:p>
            <a:pPr marL="342900" indent="-342900">
              <a:spcBef>
                <a:spcPts val="1200"/>
              </a:spcBef>
              <a:buFont typeface="+mj-lt"/>
              <a:buAutoNum type="arabicPeriod"/>
            </a:pPr>
            <a:r>
              <a:rPr lang="en-US" sz="2800" dirty="0" smtClean="0">
                <a:solidFill>
                  <a:srgbClr val="0000FF"/>
                </a:solidFill>
              </a:rPr>
              <a:t>Noncollinear circular HHG</a:t>
            </a:r>
          </a:p>
          <a:p>
            <a:pPr marL="914400" lvl="1" indent="-457200">
              <a:spcBef>
                <a:spcPts val="1200"/>
              </a:spcBef>
              <a:buFont typeface="Arial"/>
              <a:buChar char="•"/>
            </a:pPr>
            <a:r>
              <a:rPr lang="en-US" sz="2400" dirty="0" smtClean="0">
                <a:solidFill>
                  <a:srgbClr val="0000FF"/>
                </a:solidFill>
              </a:rPr>
              <a:t>angularly isolated harmonics</a:t>
            </a:r>
          </a:p>
          <a:p>
            <a:pPr marL="914400" lvl="1" indent="-457200">
              <a:spcBef>
                <a:spcPts val="1200"/>
              </a:spcBef>
              <a:buFont typeface="Arial"/>
              <a:buChar char="•"/>
            </a:pPr>
            <a:r>
              <a:rPr lang="en-US" sz="2400" dirty="0" smtClean="0">
                <a:solidFill>
                  <a:srgbClr val="0000FF"/>
                </a:solidFill>
              </a:rPr>
              <a:t>isolated attosecond pulses with circular polarization</a:t>
            </a:r>
          </a:p>
        </p:txBody>
      </p:sp>
    </p:spTree>
    <p:extLst>
      <p:ext uri="{BB962C8B-B14F-4D97-AF65-F5344CB8AC3E}">
        <p14:creationId xmlns:p14="http://schemas.microsoft.com/office/powerpoint/2010/main" val="15195405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8B6639-C074-8B48-BE1A-E225E0D3ED0C}" type="slidenum">
              <a:rPr lang="en-US" smtClean="0"/>
              <a:t>20</a:t>
            </a:fld>
            <a:endParaRPr lang="en-US"/>
          </a:p>
        </p:txBody>
      </p:sp>
      <p:pic>
        <p:nvPicPr>
          <p:cNvPr id="6" name="Picture 5"/>
          <p:cNvPicPr>
            <a:picLocks noChangeAspect="1"/>
          </p:cNvPicPr>
          <p:nvPr/>
        </p:nvPicPr>
        <p:blipFill>
          <a:blip r:embed="rId3"/>
          <a:stretch>
            <a:fillRect/>
          </a:stretch>
        </p:blipFill>
        <p:spPr>
          <a:xfrm>
            <a:off x="0" y="20638"/>
            <a:ext cx="711199" cy="71584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50976" y="1520417"/>
            <a:ext cx="4002224" cy="5201058"/>
          </a:xfrm>
          <a:prstGeom prst="rect">
            <a:avLst/>
          </a:prstGeom>
        </p:spPr>
      </p:pic>
      <p:sp>
        <p:nvSpPr>
          <p:cNvPr id="10" name="Title 1"/>
          <p:cNvSpPr>
            <a:spLocks noGrp="1"/>
          </p:cNvSpPr>
          <p:nvPr>
            <p:ph type="title"/>
          </p:nvPr>
        </p:nvSpPr>
        <p:spPr>
          <a:xfrm>
            <a:off x="809978" y="274638"/>
            <a:ext cx="7162800" cy="1143000"/>
          </a:xfrm>
        </p:spPr>
        <p:txBody>
          <a:bodyPr>
            <a:normAutofit fontScale="90000"/>
          </a:bodyPr>
          <a:lstStyle/>
          <a:p>
            <a:r>
              <a:rPr lang="en-US" dirty="0" smtClean="0"/>
              <a:t>Isolated attosecond pulses with circular polarization</a:t>
            </a:r>
            <a:endParaRPr lang="en-US" dirty="0"/>
          </a:p>
        </p:txBody>
      </p:sp>
    </p:spTree>
    <p:extLst>
      <p:ext uri="{BB962C8B-B14F-4D97-AF65-F5344CB8AC3E}">
        <p14:creationId xmlns:p14="http://schemas.microsoft.com/office/powerpoint/2010/main" val="41238097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78" y="274638"/>
            <a:ext cx="7162800" cy="1143000"/>
          </a:xfrm>
        </p:spPr>
        <p:txBody>
          <a:bodyPr>
            <a:normAutofit fontScale="90000"/>
          </a:bodyPr>
          <a:lstStyle/>
          <a:p>
            <a:r>
              <a:rPr lang="en-US" dirty="0" smtClean="0"/>
              <a:t>Isolated attosecond pulses with circular polarization</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21</a:t>
            </a:fld>
            <a:endParaRPr lang="en-US"/>
          </a:p>
        </p:txBody>
      </p:sp>
      <p:pic>
        <p:nvPicPr>
          <p:cNvPr id="5" name="Picture 4"/>
          <p:cNvPicPr>
            <a:picLocks noChangeAspect="1"/>
          </p:cNvPicPr>
          <p:nvPr/>
        </p:nvPicPr>
        <p:blipFill>
          <a:blip r:embed="rId3"/>
          <a:stretch>
            <a:fillRect/>
          </a:stretch>
        </p:blipFill>
        <p:spPr>
          <a:xfrm>
            <a:off x="2023533" y="1622778"/>
            <a:ext cx="5271911" cy="5110763"/>
          </a:xfrm>
          <a:prstGeom prst="rect">
            <a:avLst/>
          </a:prstGeom>
        </p:spPr>
      </p:pic>
      <p:pic>
        <p:nvPicPr>
          <p:cNvPr id="6" name="Picture 5"/>
          <p:cNvPicPr>
            <a:picLocks noChangeAspect="1"/>
          </p:cNvPicPr>
          <p:nvPr/>
        </p:nvPicPr>
        <p:blipFill>
          <a:blip r:embed="rId4"/>
          <a:stretch>
            <a:fillRect/>
          </a:stretch>
        </p:blipFill>
        <p:spPr>
          <a:xfrm>
            <a:off x="0" y="20638"/>
            <a:ext cx="711199" cy="715848"/>
          </a:xfrm>
          <a:prstGeom prst="rect">
            <a:avLst/>
          </a:prstGeom>
        </p:spPr>
      </p:pic>
      <p:sp>
        <p:nvSpPr>
          <p:cNvPr id="3" name="TextBox 2"/>
          <p:cNvSpPr txBox="1"/>
          <p:nvPr/>
        </p:nvSpPr>
        <p:spPr>
          <a:xfrm>
            <a:off x="-1" y="5686777"/>
            <a:ext cx="1876779" cy="923330"/>
          </a:xfrm>
          <a:prstGeom prst="rect">
            <a:avLst/>
          </a:prstGeom>
          <a:noFill/>
        </p:spPr>
        <p:txBody>
          <a:bodyPr wrap="square" rtlCol="0">
            <a:spAutoFit/>
          </a:bodyPr>
          <a:lstStyle/>
          <a:p>
            <a:r>
              <a:rPr lang="en-US" dirty="0" smtClean="0"/>
              <a:t>SFA+ calculations by Carlos Hernandez-Garcia</a:t>
            </a:r>
            <a:endParaRPr lang="en-US" dirty="0"/>
          </a:p>
        </p:txBody>
      </p:sp>
    </p:spTree>
    <p:extLst>
      <p:ext uri="{BB962C8B-B14F-4D97-AF65-F5344CB8AC3E}">
        <p14:creationId xmlns:p14="http://schemas.microsoft.com/office/powerpoint/2010/main" val="17831529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196"/>
            <a:ext cx="8229600" cy="1143000"/>
          </a:xfrm>
        </p:spPr>
        <p:txBody>
          <a:bodyPr>
            <a:normAutofit/>
          </a:bodyPr>
          <a:lstStyle/>
          <a:p>
            <a:r>
              <a:rPr lang="en-US" dirty="0" smtClean="0"/>
              <a:t>Summary</a:t>
            </a:r>
            <a:endParaRPr lang="en-US" dirty="0"/>
          </a:p>
        </p:txBody>
      </p:sp>
      <p:sp>
        <p:nvSpPr>
          <p:cNvPr id="3" name="Content Placeholder 2"/>
          <p:cNvSpPr>
            <a:spLocks noGrp="1"/>
          </p:cNvSpPr>
          <p:nvPr>
            <p:ph idx="1"/>
          </p:nvPr>
        </p:nvSpPr>
        <p:spPr>
          <a:xfrm>
            <a:off x="288098" y="720191"/>
            <a:ext cx="8855902" cy="4525963"/>
          </a:xfrm>
        </p:spPr>
        <p:txBody>
          <a:bodyPr>
            <a:normAutofit/>
          </a:bodyPr>
          <a:lstStyle/>
          <a:p>
            <a:r>
              <a:rPr lang="en-US" sz="2800" dirty="0" smtClean="0"/>
              <a:t>Two-color fields:</a:t>
            </a:r>
          </a:p>
          <a:p>
            <a:pPr lvl="1"/>
            <a:r>
              <a:rPr lang="en-US" sz="2000" dirty="0" smtClean="0"/>
              <a:t>Allow robust electron–ion </a:t>
            </a:r>
            <a:r>
              <a:rPr lang="en-US" sz="2000" dirty="0" err="1" smtClean="0"/>
              <a:t>rescattering</a:t>
            </a:r>
            <a:endParaRPr lang="en-US" sz="2000" dirty="0" smtClean="0"/>
          </a:p>
          <a:p>
            <a:pPr lvl="1"/>
            <a:r>
              <a:rPr lang="en-US" sz="2000" dirty="0" smtClean="0"/>
              <a:t>Circularly polarized HHG from the VUV to soft X-ray</a:t>
            </a:r>
          </a:p>
          <a:p>
            <a:r>
              <a:rPr lang="en-US" sz="2400" dirty="0" smtClean="0"/>
              <a:t>Noncollinear geometry:</a:t>
            </a:r>
          </a:p>
          <a:p>
            <a:pPr lvl="1"/>
            <a:r>
              <a:rPr lang="en-US" sz="2000" dirty="0" smtClean="0"/>
              <a:t>Angularly isolated harmonics</a:t>
            </a:r>
          </a:p>
          <a:p>
            <a:pPr lvl="1"/>
            <a:r>
              <a:rPr lang="en-US" sz="2000" dirty="0" smtClean="0"/>
              <a:t>Practical generation of circularly polarized isolated attosecond pulses</a:t>
            </a:r>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218B6639-C074-8B48-BE1A-E225E0D3ED0C}" type="slidenum">
              <a:rPr lang="en-US" smtClean="0"/>
              <a:t>22</a:t>
            </a:fld>
            <a:endParaRPr lang="en-US"/>
          </a:p>
        </p:txBody>
      </p:sp>
      <p:sp>
        <p:nvSpPr>
          <p:cNvPr id="5" name="Title 1"/>
          <p:cNvSpPr txBox="1">
            <a:spLocks/>
          </p:cNvSpPr>
          <p:nvPr/>
        </p:nvSpPr>
        <p:spPr>
          <a:xfrm>
            <a:off x="1667934" y="3133547"/>
            <a:ext cx="488526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3600" dirty="0" smtClean="0"/>
              <a:t>Acknowledgements</a:t>
            </a:r>
            <a:endParaRPr lang="en-US" sz="36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264" y="3133547"/>
            <a:ext cx="1182949" cy="118294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0979" y="3249876"/>
            <a:ext cx="1032414" cy="1026671"/>
          </a:xfrm>
          <a:prstGeom prst="rect">
            <a:avLst/>
          </a:prstGeom>
        </p:spPr>
      </p:pic>
      <p:sp>
        <p:nvSpPr>
          <p:cNvPr id="8" name="Content Placeholder 2"/>
          <p:cNvSpPr txBox="1">
            <a:spLocks/>
          </p:cNvSpPr>
          <p:nvPr/>
        </p:nvSpPr>
        <p:spPr>
          <a:xfrm>
            <a:off x="0" y="4798786"/>
            <a:ext cx="5136444" cy="2059214"/>
          </a:xfrm>
          <a:prstGeom prst="rect">
            <a:avLst/>
          </a:prstGeom>
        </p:spPr>
        <p:txBody>
          <a:bodyPr vert="horz" lIns="91440" tIns="45720" rIns="91440" bIns="45720" numCol="2"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Chris Mancuso</a:t>
            </a:r>
          </a:p>
          <a:p>
            <a:pPr marL="0" indent="0">
              <a:buNone/>
            </a:pPr>
            <a:r>
              <a:rPr lang="en-US" sz="1800" dirty="0" smtClean="0"/>
              <a:t>Jennifer Ellis</a:t>
            </a:r>
          </a:p>
          <a:p>
            <a:pPr marL="0" indent="0">
              <a:buNone/>
            </a:pPr>
            <a:r>
              <a:rPr lang="en-US" sz="1800" dirty="0" smtClean="0"/>
              <a:t>Franklin Dollar</a:t>
            </a:r>
          </a:p>
          <a:p>
            <a:pPr marL="0" indent="0">
              <a:buNone/>
            </a:pPr>
            <a:r>
              <a:rPr lang="en-US" sz="1800" dirty="0" smtClean="0"/>
              <a:t>Tingting Fan</a:t>
            </a:r>
          </a:p>
          <a:p>
            <a:pPr marL="0" indent="0">
              <a:buNone/>
            </a:pPr>
            <a:r>
              <a:rPr lang="en-US" sz="1800" dirty="0" smtClean="0"/>
              <a:t>C. Hernandez-Garcia</a:t>
            </a:r>
          </a:p>
          <a:p>
            <a:pPr marL="0" indent="0">
              <a:buNone/>
            </a:pPr>
            <a:r>
              <a:rPr lang="en-US" sz="1800" dirty="0" smtClean="0"/>
              <a:t>Patrik </a:t>
            </a:r>
            <a:r>
              <a:rPr lang="en-US" sz="1800" dirty="0" err="1" smtClean="0"/>
              <a:t>Grychtol</a:t>
            </a:r>
            <a:endParaRPr lang="en-US" sz="1800" dirty="0" smtClean="0"/>
          </a:p>
          <a:p>
            <a:pPr marL="0" indent="0">
              <a:buNone/>
            </a:pPr>
            <a:r>
              <a:rPr lang="en-US" sz="1800" dirty="0" smtClean="0"/>
              <a:t>Ronny Knut</a:t>
            </a:r>
          </a:p>
          <a:p>
            <a:pPr marL="0" indent="0">
              <a:buNone/>
            </a:pPr>
            <a:r>
              <a:rPr lang="en-US" sz="1800" dirty="0" err="1"/>
              <a:t>Dmitiy</a:t>
            </a:r>
            <a:r>
              <a:rPr lang="en-US" sz="1800" dirty="0"/>
              <a:t> </a:t>
            </a:r>
            <a:r>
              <a:rPr lang="en-US" sz="1800" dirty="0" err="1"/>
              <a:t>Zusin</a:t>
            </a:r>
            <a:endParaRPr lang="en-US" sz="1800" dirty="0"/>
          </a:p>
          <a:p>
            <a:pPr marL="0" indent="0">
              <a:buNone/>
            </a:pPr>
            <a:r>
              <a:rPr lang="en-US" sz="1800" dirty="0" smtClean="0"/>
              <a:t>M. </a:t>
            </a:r>
            <a:r>
              <a:rPr lang="en-US" sz="1800" dirty="0" err="1"/>
              <a:t>Gopolakrishnan</a:t>
            </a:r>
            <a:endParaRPr lang="en-US" sz="1800" dirty="0"/>
          </a:p>
          <a:p>
            <a:pPr marL="0" indent="0">
              <a:buNone/>
            </a:pPr>
            <a:r>
              <a:rPr lang="en-US" sz="1800" dirty="0"/>
              <a:t>Christian </a:t>
            </a:r>
            <a:r>
              <a:rPr lang="en-US" sz="1800" dirty="0" smtClean="0"/>
              <a:t>Gentry</a:t>
            </a:r>
          </a:p>
          <a:p>
            <a:pPr marL="0" indent="0">
              <a:buNone/>
            </a:pPr>
            <a:r>
              <a:rPr lang="en-US" sz="1800" dirty="0" smtClean="0"/>
              <a:t>Ming-Chang Chen</a:t>
            </a:r>
          </a:p>
          <a:p>
            <a:pPr marL="0" indent="0">
              <a:buNone/>
            </a:pPr>
            <a:r>
              <a:rPr lang="en-US" sz="1800" dirty="0" err="1" smtClean="0"/>
              <a:t>Tenio</a:t>
            </a:r>
            <a:r>
              <a:rPr lang="en-US" sz="1800" dirty="0" smtClean="0"/>
              <a:t> </a:t>
            </a:r>
            <a:r>
              <a:rPr lang="en-US" sz="1800" dirty="0" err="1" smtClean="0"/>
              <a:t>Popmintchev</a:t>
            </a:r>
            <a:endParaRPr lang="en-US" sz="1800" dirty="0" smtClean="0"/>
          </a:p>
          <a:p>
            <a:pPr marL="0" indent="0">
              <a:buNone/>
            </a:pPr>
            <a:r>
              <a:rPr lang="en-US" sz="1800" dirty="0" smtClean="0">
                <a:solidFill>
                  <a:srgbClr val="0000FF"/>
                </a:solidFill>
              </a:rPr>
              <a:t>Margaret </a:t>
            </a:r>
            <a:r>
              <a:rPr lang="en-US" sz="1800" dirty="0" err="1" smtClean="0">
                <a:solidFill>
                  <a:srgbClr val="0000FF"/>
                </a:solidFill>
              </a:rPr>
              <a:t>Murnane</a:t>
            </a:r>
            <a:endParaRPr lang="en-US" sz="1800" dirty="0" smtClean="0">
              <a:solidFill>
                <a:srgbClr val="0000FF"/>
              </a:solidFill>
            </a:endParaRPr>
          </a:p>
          <a:p>
            <a:pPr marL="0" indent="0">
              <a:buNone/>
            </a:pPr>
            <a:r>
              <a:rPr lang="en-US" sz="1800" dirty="0" smtClean="0">
                <a:solidFill>
                  <a:srgbClr val="0000FF"/>
                </a:solidFill>
              </a:rPr>
              <a:t>Henry </a:t>
            </a:r>
            <a:r>
              <a:rPr lang="en-US" sz="1800" dirty="0" err="1" smtClean="0">
                <a:solidFill>
                  <a:srgbClr val="0000FF"/>
                </a:solidFill>
              </a:rPr>
              <a:t>Kapteyn</a:t>
            </a:r>
            <a:endParaRPr lang="en-US" sz="1800" dirty="0">
              <a:solidFill>
                <a:srgbClr val="0000FF"/>
              </a:solidFill>
            </a:endParaRPr>
          </a:p>
          <a:p>
            <a:pPr marL="0" indent="0">
              <a:buNone/>
            </a:pPr>
            <a:endParaRPr lang="en-US" sz="1800" dirty="0" smtClean="0"/>
          </a:p>
        </p:txBody>
      </p:sp>
      <p:sp>
        <p:nvSpPr>
          <p:cNvPr id="12" name="Content Placeholder 2"/>
          <p:cNvSpPr txBox="1">
            <a:spLocks/>
          </p:cNvSpPr>
          <p:nvPr/>
        </p:nvSpPr>
        <p:spPr>
          <a:xfrm>
            <a:off x="16934" y="4450728"/>
            <a:ext cx="3993963" cy="516383"/>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smtClean="0">
                <a:latin typeface="Avenir Black"/>
                <a:cs typeface="Avenir Black"/>
              </a:rPr>
              <a:t>JILA - University of Colorado</a:t>
            </a:r>
          </a:p>
        </p:txBody>
      </p:sp>
      <p:sp>
        <p:nvSpPr>
          <p:cNvPr id="13" name="Content Placeholder 2"/>
          <p:cNvSpPr txBox="1">
            <a:spLocks/>
          </p:cNvSpPr>
          <p:nvPr/>
        </p:nvSpPr>
        <p:spPr>
          <a:xfrm>
            <a:off x="4603480" y="4450728"/>
            <a:ext cx="4540520" cy="516383"/>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latin typeface="Avenir Black"/>
                <a:cs typeface="Avenir Black"/>
              </a:rPr>
              <a:t>Colorado School of Mines: </a:t>
            </a:r>
            <a:r>
              <a:rPr lang="en-US" sz="1800" dirty="0" smtClean="0"/>
              <a:t>Chip </a:t>
            </a:r>
            <a:r>
              <a:rPr lang="en-US" sz="1800" dirty="0" err="1" smtClean="0"/>
              <a:t>Durfee</a:t>
            </a:r>
            <a:endParaRPr lang="en-US" sz="1800" dirty="0" smtClean="0"/>
          </a:p>
        </p:txBody>
      </p:sp>
      <p:sp>
        <p:nvSpPr>
          <p:cNvPr id="14" name="Content Placeholder 2"/>
          <p:cNvSpPr txBox="1">
            <a:spLocks/>
          </p:cNvSpPr>
          <p:nvPr/>
        </p:nvSpPr>
        <p:spPr>
          <a:xfrm>
            <a:off x="4603480" y="4855230"/>
            <a:ext cx="4540520" cy="516383"/>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latin typeface="Avenir Black"/>
                <a:cs typeface="Avenir Black"/>
              </a:rPr>
              <a:t>U. of Tsukuba, Japan: </a:t>
            </a:r>
            <a:r>
              <a:rPr lang="en-US" sz="1800" dirty="0" smtClean="0"/>
              <a:t>Xiao-Min Tong</a:t>
            </a:r>
          </a:p>
        </p:txBody>
      </p:sp>
      <p:sp>
        <p:nvSpPr>
          <p:cNvPr id="16" name="Content Placeholder 2"/>
          <p:cNvSpPr txBox="1">
            <a:spLocks/>
          </p:cNvSpPr>
          <p:nvPr/>
        </p:nvSpPr>
        <p:spPr>
          <a:xfrm>
            <a:off x="5264181" y="5371613"/>
            <a:ext cx="2833595" cy="516383"/>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err="1" smtClean="0">
                <a:latin typeface="Avenir Black"/>
                <a:cs typeface="Avenir Black"/>
              </a:rPr>
              <a:t>Technion</a:t>
            </a:r>
            <a:r>
              <a:rPr lang="en-US" sz="1800" dirty="0" smtClean="0">
                <a:latin typeface="Avenir Black"/>
                <a:cs typeface="Avenir Black"/>
              </a:rPr>
              <a:t>, Israel:</a:t>
            </a:r>
          </a:p>
        </p:txBody>
      </p:sp>
      <p:sp>
        <p:nvSpPr>
          <p:cNvPr id="18" name="Content Placeholder 2"/>
          <p:cNvSpPr txBox="1">
            <a:spLocks/>
          </p:cNvSpPr>
          <p:nvPr/>
        </p:nvSpPr>
        <p:spPr>
          <a:xfrm>
            <a:off x="5443133" y="5672983"/>
            <a:ext cx="1997793" cy="1185018"/>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Oren Cohen</a:t>
            </a:r>
          </a:p>
          <a:p>
            <a:pPr marL="0" indent="0">
              <a:buNone/>
            </a:pPr>
            <a:r>
              <a:rPr lang="en-US" sz="1800" dirty="0" smtClean="0"/>
              <a:t>Ofer </a:t>
            </a:r>
            <a:r>
              <a:rPr lang="en-US" sz="1800" dirty="0" err="1" smtClean="0"/>
              <a:t>Kfir</a:t>
            </a:r>
            <a:endParaRPr lang="en-US" sz="1800" dirty="0" smtClean="0"/>
          </a:p>
          <a:p>
            <a:pPr marL="0" indent="0">
              <a:buNone/>
            </a:pPr>
            <a:r>
              <a:rPr lang="en-US" sz="1800" dirty="0" err="1" smtClean="0"/>
              <a:t>Avner</a:t>
            </a:r>
            <a:r>
              <a:rPr lang="en-US" sz="1800" dirty="0" smtClean="0"/>
              <a:t> Fleischer</a:t>
            </a:r>
          </a:p>
        </p:txBody>
      </p:sp>
    </p:spTree>
    <p:extLst>
      <p:ext uri="{BB962C8B-B14F-4D97-AF65-F5344CB8AC3E}">
        <p14:creationId xmlns:p14="http://schemas.microsoft.com/office/powerpoint/2010/main" val="18902911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542749"/>
            <a:ext cx="8229600" cy="1143000"/>
          </a:xfrm>
        </p:spPr>
        <p:txBody>
          <a:bodyPr>
            <a:normAutofit fontScale="90000"/>
          </a:bodyPr>
          <a:lstStyle/>
          <a:p>
            <a:r>
              <a:rPr lang="en-US" dirty="0" smtClean="0"/>
              <a:t>Thank you!</a:t>
            </a:r>
            <a:br>
              <a:rPr lang="en-US" dirty="0" smtClean="0"/>
            </a:br>
            <a:r>
              <a:rPr lang="en-US" dirty="0"/>
              <a:t/>
            </a:r>
            <a:br>
              <a:rPr lang="en-US" dirty="0"/>
            </a:br>
            <a:r>
              <a:rPr lang="en-US" dirty="0" smtClean="0"/>
              <a:t>Questions?</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23</a:t>
            </a:fld>
            <a:endParaRPr lang="en-US"/>
          </a:p>
        </p:txBody>
      </p:sp>
    </p:spTree>
    <p:extLst>
      <p:ext uri="{BB962C8B-B14F-4D97-AF65-F5344CB8AC3E}">
        <p14:creationId xmlns:p14="http://schemas.microsoft.com/office/powerpoint/2010/main" val="33704379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VMI spectrometer</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24</a:t>
            </a:fld>
            <a:endParaRPr lang="en-US"/>
          </a:p>
        </p:txBody>
      </p:sp>
      <p:pic>
        <p:nvPicPr>
          <p:cNvPr id="5" name="the good one_9fp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l="5357" r="5357"/>
          <a:stretch>
            <a:fillRect/>
          </a:stretch>
        </p:blipFill>
        <p:spPr>
          <a:xfrm>
            <a:off x="739420" y="2577036"/>
            <a:ext cx="7620000" cy="4286250"/>
          </a:xfrm>
        </p:spPr>
      </p:pic>
    </p:spTree>
    <p:extLst>
      <p:ext uri="{BB962C8B-B14F-4D97-AF65-F5344CB8AC3E}">
        <p14:creationId xmlns:p14="http://schemas.microsoft.com/office/powerpoint/2010/main" val="2927652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Strong-field approximation</a:t>
            </a:r>
            <a:br>
              <a:rPr lang="en-US" dirty="0" smtClean="0"/>
            </a:br>
            <a:r>
              <a:rPr lang="en-US" sz="2200" dirty="0" smtClean="0"/>
              <a:t>Only produces some structures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25</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27267" y="3074700"/>
            <a:ext cx="4124373" cy="378329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27267" y="1576832"/>
            <a:ext cx="1783649" cy="147162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95385" y="1638573"/>
            <a:ext cx="1783649" cy="1436127"/>
          </a:xfrm>
          <a:prstGeom prst="rect">
            <a:avLst/>
          </a:prstGeom>
        </p:spPr>
      </p:pic>
    </p:spTree>
    <p:extLst>
      <p:ext uri="{BB962C8B-B14F-4D97-AF65-F5344CB8AC3E}">
        <p14:creationId xmlns:p14="http://schemas.microsoft.com/office/powerpoint/2010/main" val="30188085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484" y="1823785"/>
            <a:ext cx="8258786" cy="4752006"/>
          </a:xfrm>
          <a:prstGeom prst="rect">
            <a:avLst/>
          </a:prstGeom>
        </p:spPr>
      </p:pic>
      <p:sp>
        <p:nvSpPr>
          <p:cNvPr id="2" name="Title 1"/>
          <p:cNvSpPr>
            <a:spLocks noGrp="1"/>
          </p:cNvSpPr>
          <p:nvPr>
            <p:ph type="title"/>
          </p:nvPr>
        </p:nvSpPr>
        <p:spPr>
          <a:xfrm>
            <a:off x="457200" y="274638"/>
            <a:ext cx="7176164" cy="1143000"/>
          </a:xfrm>
        </p:spPr>
        <p:txBody>
          <a:bodyPr>
            <a:normAutofit fontScale="90000"/>
          </a:bodyPr>
          <a:lstStyle/>
          <a:p>
            <a:r>
              <a:rPr lang="en-US" dirty="0" smtClean="0"/>
              <a:t>Photoelectron distribution </a:t>
            </a:r>
            <a:r>
              <a:rPr lang="en-US" sz="2700" dirty="0" smtClean="0"/>
              <a:t>changes with time-delay</a:t>
            </a:r>
            <a:endParaRPr lang="en-US" sz="2700" dirty="0"/>
          </a:p>
        </p:txBody>
      </p:sp>
      <p:sp>
        <p:nvSpPr>
          <p:cNvPr id="4" name="Slide Number Placeholder 3"/>
          <p:cNvSpPr>
            <a:spLocks noGrp="1"/>
          </p:cNvSpPr>
          <p:nvPr>
            <p:ph type="sldNum" sz="quarter" idx="12"/>
          </p:nvPr>
        </p:nvSpPr>
        <p:spPr/>
        <p:txBody>
          <a:bodyPr/>
          <a:lstStyle/>
          <a:p>
            <a:fld id="{218B6639-C074-8B48-BE1A-E225E0D3ED0C}" type="slidenum">
              <a:rPr lang="en-US" smtClean="0"/>
              <a:t>26</a:t>
            </a:fld>
            <a:endParaRPr lang="en-US"/>
          </a:p>
        </p:txBody>
      </p:sp>
    </p:spTree>
    <p:extLst>
      <p:ext uri="{BB962C8B-B14F-4D97-AF65-F5344CB8AC3E}">
        <p14:creationId xmlns:p14="http://schemas.microsoft.com/office/powerpoint/2010/main" val="31145826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NCP-HHG </a:t>
            </a:r>
            <a:br>
              <a:rPr lang="en-US" dirty="0" smtClean="0"/>
            </a:br>
            <a:r>
              <a:rPr lang="en-US" dirty="0" smtClean="0"/>
              <a:t>photon and wave models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27</a:t>
            </a:fld>
            <a:endParaRPr lang="en-US"/>
          </a:p>
        </p:txBody>
      </p:sp>
      <p:pic>
        <p:nvPicPr>
          <p:cNvPr id="5" name="Picture 4" descr="sketch 1.8 - fixed line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9" y="1803644"/>
            <a:ext cx="9113006" cy="4552706"/>
          </a:xfrm>
          <a:prstGeom prst="rect">
            <a:avLst/>
          </a:prstGeom>
        </p:spPr>
      </p:pic>
    </p:spTree>
    <p:extLst>
      <p:ext uri="{BB962C8B-B14F-4D97-AF65-F5344CB8AC3E}">
        <p14:creationId xmlns:p14="http://schemas.microsoft.com/office/powerpoint/2010/main" val="354126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TDSE simulations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28</a:t>
            </a:fld>
            <a:endParaRPr lang="en-US"/>
          </a:p>
        </p:txBody>
      </p:sp>
      <p:pic>
        <p:nvPicPr>
          <p:cNvPr id="5" name="Picture 4" descr="Figure 6 - SFA theo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2947" y="1417638"/>
            <a:ext cx="6844632" cy="4889023"/>
          </a:xfrm>
          <a:prstGeom prst="rect">
            <a:avLst/>
          </a:prstGeom>
        </p:spPr>
      </p:pic>
      <p:sp>
        <p:nvSpPr>
          <p:cNvPr id="3" name="TextBox 2"/>
          <p:cNvSpPr txBox="1"/>
          <p:nvPr/>
        </p:nvSpPr>
        <p:spPr>
          <a:xfrm>
            <a:off x="1924378" y="6356350"/>
            <a:ext cx="5396993" cy="369332"/>
          </a:xfrm>
          <a:prstGeom prst="rect">
            <a:avLst/>
          </a:prstGeom>
          <a:noFill/>
        </p:spPr>
        <p:txBody>
          <a:bodyPr wrap="none" rtlCol="0">
            <a:spAutoFit/>
          </a:bodyPr>
          <a:lstStyle/>
          <a:p>
            <a:r>
              <a:rPr lang="en-US" dirty="0" smtClean="0"/>
              <a:t>Numerical simulations by Carlos Hernandez-Garcia, JILA</a:t>
            </a:r>
            <a:endParaRPr lang="en-US" dirty="0"/>
          </a:p>
        </p:txBody>
      </p:sp>
    </p:spTree>
    <p:extLst>
      <p:ext uri="{BB962C8B-B14F-4D97-AF65-F5344CB8AC3E}">
        <p14:creationId xmlns:p14="http://schemas.microsoft.com/office/powerpoint/2010/main" val="18473816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29</a:t>
            </a:fld>
            <a:endParaRPr lang="en-US"/>
          </a:p>
        </p:txBody>
      </p:sp>
      <p:pic>
        <p:nvPicPr>
          <p:cNvPr id="5" name="Picture 4" descr="HHG comparison 0.6 - added axes labels-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921" y="1744245"/>
            <a:ext cx="8420879" cy="4612105"/>
          </a:xfrm>
          <a:prstGeom prst="rect">
            <a:avLst/>
          </a:prstGeom>
        </p:spPr>
      </p:pic>
    </p:spTree>
    <p:extLst>
      <p:ext uri="{BB962C8B-B14F-4D97-AF65-F5344CB8AC3E}">
        <p14:creationId xmlns:p14="http://schemas.microsoft.com/office/powerpoint/2010/main" val="37343258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Circularly polarized HHG</a:t>
            </a:r>
            <a:br>
              <a:rPr lang="en-US" dirty="0" smtClean="0"/>
            </a:br>
            <a:r>
              <a:rPr lang="en-US" sz="2700" dirty="0" smtClean="0"/>
              <a:t>enables ultrafast circular dichroism measurements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a:t>
            </a:fld>
            <a:endParaRPr lang="en-US"/>
          </a:p>
        </p:txBody>
      </p:sp>
      <p:pic>
        <p:nvPicPr>
          <p:cNvPr id="5" name="Picture 4"/>
          <p:cNvPicPr>
            <a:picLocks noChangeAspect="1"/>
          </p:cNvPicPr>
          <p:nvPr/>
        </p:nvPicPr>
        <p:blipFill>
          <a:blip r:embed="rId3"/>
          <a:stretch>
            <a:fillRect/>
          </a:stretch>
        </p:blipFill>
        <p:spPr>
          <a:xfrm>
            <a:off x="457200" y="2240492"/>
            <a:ext cx="3753833" cy="2546350"/>
          </a:xfrm>
          <a:prstGeom prst="rect">
            <a:avLst/>
          </a:prstGeom>
        </p:spPr>
      </p:pic>
      <p:sp>
        <p:nvSpPr>
          <p:cNvPr id="6" name="TextBox 5"/>
          <p:cNvSpPr txBox="1"/>
          <p:nvPr/>
        </p:nvSpPr>
        <p:spPr>
          <a:xfrm>
            <a:off x="916943" y="5000613"/>
            <a:ext cx="2830997" cy="523220"/>
          </a:xfrm>
          <a:prstGeom prst="rect">
            <a:avLst/>
          </a:prstGeom>
          <a:noFill/>
        </p:spPr>
        <p:txBody>
          <a:bodyPr wrap="none" rtlCol="0">
            <a:spAutoFit/>
          </a:bodyPr>
          <a:lstStyle/>
          <a:p>
            <a:r>
              <a:rPr lang="en-US" sz="2800" dirty="0" smtClean="0">
                <a:solidFill>
                  <a:srgbClr val="0000FF"/>
                </a:solidFill>
                <a:latin typeface="Avenir Book"/>
                <a:cs typeface="Avenir Book"/>
              </a:rPr>
              <a:t>Chiral molecules</a:t>
            </a:r>
            <a:endParaRPr lang="en-US" sz="2800" dirty="0">
              <a:solidFill>
                <a:srgbClr val="0000FF"/>
              </a:solidFill>
              <a:latin typeface="Avenir Book"/>
              <a:cs typeface="Avenir Book"/>
            </a:endParaRPr>
          </a:p>
        </p:txBody>
      </p:sp>
      <p:sp>
        <p:nvSpPr>
          <p:cNvPr id="7" name="TextBox 6"/>
          <p:cNvSpPr txBox="1"/>
          <p:nvPr/>
        </p:nvSpPr>
        <p:spPr>
          <a:xfrm>
            <a:off x="4722979" y="5000613"/>
            <a:ext cx="3969490" cy="1138773"/>
          </a:xfrm>
          <a:prstGeom prst="rect">
            <a:avLst/>
          </a:prstGeom>
          <a:noFill/>
        </p:spPr>
        <p:txBody>
          <a:bodyPr wrap="none" rtlCol="0">
            <a:spAutoFit/>
          </a:bodyPr>
          <a:lstStyle/>
          <a:p>
            <a:pPr algn="ctr"/>
            <a:r>
              <a:rPr lang="en-US" sz="2800" dirty="0" smtClean="0">
                <a:solidFill>
                  <a:srgbClr val="0000FF"/>
                </a:solidFill>
                <a:latin typeface="Avenir Book"/>
                <a:cs typeface="Avenir Book"/>
              </a:rPr>
              <a:t>Magnetic materials</a:t>
            </a:r>
          </a:p>
          <a:p>
            <a:pPr algn="ctr"/>
            <a:r>
              <a:rPr lang="en-US" sz="2000" dirty="0" smtClean="0">
                <a:solidFill>
                  <a:srgbClr val="0000FF"/>
                </a:solidFill>
                <a:latin typeface="Avenir Book"/>
                <a:cs typeface="Avenir Book"/>
              </a:rPr>
              <a:t>X-ray magnetic circular dichroism</a:t>
            </a:r>
          </a:p>
          <a:p>
            <a:pPr algn="ctr"/>
            <a:r>
              <a:rPr lang="en-US" sz="2000" dirty="0" smtClean="0">
                <a:solidFill>
                  <a:srgbClr val="0000FF"/>
                </a:solidFill>
                <a:latin typeface="Avenir Book"/>
                <a:cs typeface="Avenir Book"/>
              </a:rPr>
              <a:t>(XMCD)</a:t>
            </a:r>
            <a:endParaRPr lang="en-US" sz="2000" dirty="0">
              <a:solidFill>
                <a:srgbClr val="0000FF"/>
              </a:solidFill>
              <a:latin typeface="Avenir Book"/>
              <a:cs typeface="Avenir Book"/>
            </a:endParaRPr>
          </a:p>
        </p:txBody>
      </p:sp>
      <p:pic>
        <p:nvPicPr>
          <p:cNvPr id="8" name="Picture 7"/>
          <p:cNvPicPr>
            <a:picLocks noChangeAspect="1"/>
          </p:cNvPicPr>
          <p:nvPr/>
        </p:nvPicPr>
        <p:blipFill>
          <a:blip r:embed="rId4"/>
          <a:stretch>
            <a:fillRect/>
          </a:stretch>
        </p:blipFill>
        <p:spPr>
          <a:xfrm>
            <a:off x="4800813" y="2388646"/>
            <a:ext cx="3891656" cy="2611967"/>
          </a:xfrm>
          <a:prstGeom prst="rect">
            <a:avLst/>
          </a:prstGeom>
        </p:spPr>
      </p:pic>
    </p:spTree>
    <p:extLst>
      <p:ext uri="{BB962C8B-B14F-4D97-AF65-F5344CB8AC3E}">
        <p14:creationId xmlns:p14="http://schemas.microsoft.com/office/powerpoint/2010/main" val="42068541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Synchrotron XMCD asymmetry</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30</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9476" y="1797538"/>
            <a:ext cx="5587630" cy="4704862"/>
          </a:xfrm>
          <a:prstGeom prst="rect">
            <a:avLst/>
          </a:prstGeom>
        </p:spPr>
      </p:pic>
    </p:spTree>
    <p:extLst>
      <p:ext uri="{BB962C8B-B14F-4D97-AF65-F5344CB8AC3E}">
        <p14:creationId xmlns:p14="http://schemas.microsoft.com/office/powerpoint/2010/main" val="26664385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XMCD8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7896" y="893130"/>
            <a:ext cx="5708315" cy="5708315"/>
          </a:xfrm>
          <a:prstGeom prst="rect">
            <a:avLst/>
          </a:prstGeom>
        </p:spPr>
      </p:pic>
      <p:sp>
        <p:nvSpPr>
          <p:cNvPr id="2" name="Title 1"/>
          <p:cNvSpPr>
            <a:spLocks noGrp="1"/>
          </p:cNvSpPr>
          <p:nvPr>
            <p:ph type="title"/>
          </p:nvPr>
        </p:nvSpPr>
        <p:spPr>
          <a:xfrm>
            <a:off x="457200" y="133527"/>
            <a:ext cx="8229600" cy="1143000"/>
          </a:xfrm>
        </p:spPr>
        <p:txBody>
          <a:bodyPr>
            <a:normAutofit/>
          </a:bodyPr>
          <a:lstStyle/>
          <a:p>
            <a:r>
              <a:rPr lang="en-US" dirty="0" smtClean="0"/>
              <a:t>XMCD of iron sample</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31</a:t>
            </a:fld>
            <a:endParaRPr lang="en-US"/>
          </a:p>
        </p:txBody>
      </p:sp>
    </p:spTree>
    <p:extLst>
      <p:ext uri="{BB962C8B-B14F-4D97-AF65-F5344CB8AC3E}">
        <p14:creationId xmlns:p14="http://schemas.microsoft.com/office/powerpoint/2010/main" val="29977072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32</a:t>
            </a:fld>
            <a:endParaRPr lang="en-US"/>
          </a:p>
        </p:txBody>
      </p:sp>
      <p:pic>
        <p:nvPicPr>
          <p:cNvPr id="5" name="Picture 4" descr="Circular HHG comparison 1.2.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37515"/>
            <a:ext cx="9144000" cy="5483960"/>
          </a:xfrm>
          <a:prstGeom prst="rect">
            <a:avLst/>
          </a:prstGeom>
        </p:spPr>
      </p:pic>
    </p:spTree>
    <p:extLst>
      <p:ext uri="{BB962C8B-B14F-4D97-AF65-F5344CB8AC3E}">
        <p14:creationId xmlns:p14="http://schemas.microsoft.com/office/powerpoint/2010/main" val="918995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8B6639-C074-8B48-BE1A-E225E0D3ED0C}" type="slidenum">
              <a:rPr lang="en-US" smtClean="0"/>
              <a:t>33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9838" y="274638"/>
            <a:ext cx="5180750" cy="6599899"/>
          </a:xfrm>
          <a:prstGeom prst="rect">
            <a:avLst/>
          </a:prstGeom>
        </p:spPr>
      </p:pic>
    </p:spTree>
    <p:extLst>
      <p:ext uri="{BB962C8B-B14F-4D97-AF65-F5344CB8AC3E}">
        <p14:creationId xmlns:p14="http://schemas.microsoft.com/office/powerpoint/2010/main" val="391811379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30" y="274638"/>
            <a:ext cx="8229600" cy="1143000"/>
          </a:xfrm>
        </p:spPr>
        <p:txBody>
          <a:bodyPr>
            <a:normAutofit/>
          </a:bodyPr>
          <a:lstStyle/>
          <a:p>
            <a:r>
              <a:rPr lang="en-US" dirty="0" smtClean="0"/>
              <a:t>High harmonic generation</a:t>
            </a:r>
            <a:br>
              <a:rPr lang="en-US" dirty="0" smtClean="0"/>
            </a:br>
            <a:r>
              <a:rPr lang="en-US" sz="2200" dirty="0" smtClean="0"/>
              <a:t>typically driven by linear fields</a:t>
            </a:r>
            <a:endParaRPr lang="en-US" sz="2200" dirty="0"/>
          </a:p>
        </p:txBody>
      </p:sp>
      <p:pic>
        <p:nvPicPr>
          <p:cNvPr id="5" name="Picture 4" descr="3step.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28600" y="1667610"/>
            <a:ext cx="8763000" cy="4038600"/>
          </a:xfrm>
          <a:prstGeom prst="rect">
            <a:avLst/>
          </a:prstGeom>
        </p:spPr>
      </p:pic>
      <p:sp>
        <p:nvSpPr>
          <p:cNvPr id="6" name="TextBox 5"/>
          <p:cNvSpPr txBox="1"/>
          <p:nvPr/>
        </p:nvSpPr>
        <p:spPr>
          <a:xfrm>
            <a:off x="3200400" y="5521544"/>
            <a:ext cx="5368777" cy="369332"/>
          </a:xfrm>
          <a:prstGeom prst="rect">
            <a:avLst/>
          </a:prstGeom>
          <a:noFill/>
        </p:spPr>
        <p:txBody>
          <a:bodyPr wrap="none" rtlCol="0">
            <a:spAutoFit/>
          </a:bodyPr>
          <a:lstStyle/>
          <a:p>
            <a:r>
              <a:rPr lang="en-US" dirty="0" smtClean="0">
                <a:solidFill>
                  <a:schemeClr val="tx1">
                    <a:lumMod val="50000"/>
                  </a:schemeClr>
                </a:solidFill>
              </a:rPr>
              <a:t>STEP 1                          STEP 2                                  STEP 3</a:t>
            </a:r>
          </a:p>
        </p:txBody>
      </p:sp>
      <p:sp>
        <p:nvSpPr>
          <p:cNvPr id="7" name="Slide Number Placeholder 6"/>
          <p:cNvSpPr>
            <a:spLocks noGrp="1"/>
          </p:cNvSpPr>
          <p:nvPr>
            <p:ph type="sldNum" sz="quarter" idx="12"/>
          </p:nvPr>
        </p:nvSpPr>
        <p:spPr/>
        <p:txBody>
          <a:bodyPr/>
          <a:lstStyle/>
          <a:p>
            <a:fld id="{218B6639-C074-8B48-BE1A-E225E0D3ED0C}" type="slidenum">
              <a:rPr lang="en-US" smtClean="0"/>
              <a:t>34</a:t>
            </a:fld>
            <a:endParaRPr lang="en-US"/>
          </a:p>
        </p:txBody>
      </p:sp>
      <p:sp>
        <p:nvSpPr>
          <p:cNvPr id="4" name="TextBox 3"/>
          <p:cNvSpPr txBox="1"/>
          <p:nvPr/>
        </p:nvSpPr>
        <p:spPr>
          <a:xfrm>
            <a:off x="911625" y="6125517"/>
            <a:ext cx="7039257" cy="400110"/>
          </a:xfrm>
          <a:prstGeom prst="rect">
            <a:avLst/>
          </a:prstGeom>
          <a:noFill/>
        </p:spPr>
        <p:txBody>
          <a:bodyPr wrap="none" rtlCol="0">
            <a:spAutoFit/>
          </a:bodyPr>
          <a:lstStyle/>
          <a:p>
            <a:r>
              <a:rPr lang="en-US" sz="2000" b="1" dirty="0" smtClean="0"/>
              <a:t>Single circularly polarized pulse </a:t>
            </a:r>
            <a:r>
              <a:rPr lang="en-US" sz="2000" b="1" dirty="0" smtClean="0">
                <a:sym typeface="Wingdings"/>
              </a:rPr>
              <a:t> No recombination  No HHG</a:t>
            </a:r>
            <a:endParaRPr lang="en-US" sz="2000" b="1" dirty="0"/>
          </a:p>
        </p:txBody>
      </p:sp>
    </p:spTree>
    <p:extLst>
      <p:ext uri="{BB962C8B-B14F-4D97-AF65-F5344CB8AC3E}">
        <p14:creationId xmlns:p14="http://schemas.microsoft.com/office/powerpoint/2010/main" val="3380459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Strong field ionization</a:t>
            </a:r>
            <a:br>
              <a:rPr lang="en-US" dirty="0" smtClean="0"/>
            </a:br>
            <a:r>
              <a:rPr lang="en-US" sz="2400" dirty="0" smtClean="0"/>
              <a:t>complementary process to HHG</a:t>
            </a:r>
            <a:endParaRPr lang="en-US" sz="2400" dirty="0"/>
          </a:p>
        </p:txBody>
      </p:sp>
      <p:sp>
        <p:nvSpPr>
          <p:cNvPr id="4" name="Slide Number Placeholder 3"/>
          <p:cNvSpPr>
            <a:spLocks noGrp="1"/>
          </p:cNvSpPr>
          <p:nvPr>
            <p:ph type="sldNum" sz="quarter" idx="12"/>
          </p:nvPr>
        </p:nvSpPr>
        <p:spPr/>
        <p:txBody>
          <a:bodyPr/>
          <a:lstStyle/>
          <a:p>
            <a:fld id="{218B6639-C074-8B48-BE1A-E225E0D3ED0C}" type="slidenum">
              <a:rPr lang="en-US" smtClean="0"/>
              <a:t>35</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3885" y="2151866"/>
            <a:ext cx="8325556" cy="3330222"/>
          </a:xfrm>
          <a:prstGeom prst="rect">
            <a:avLst/>
          </a:prstGeom>
        </p:spPr>
      </p:pic>
      <p:sp>
        <p:nvSpPr>
          <p:cNvPr id="6" name="Oval 5"/>
          <p:cNvSpPr/>
          <p:nvPr/>
        </p:nvSpPr>
        <p:spPr>
          <a:xfrm>
            <a:off x="2897469" y="4056238"/>
            <a:ext cx="246579" cy="246579"/>
          </a:xfrm>
          <a:prstGeom prst="ellipse">
            <a:avLst/>
          </a:prstGeom>
          <a:solidFill>
            <a:srgbClr val="FA00FF"/>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e</a:t>
            </a:r>
            <a:endParaRPr lang="en-US" dirty="0"/>
          </a:p>
        </p:txBody>
      </p:sp>
      <p:cxnSp>
        <p:nvCxnSpPr>
          <p:cNvPr id="8" name="Straight Arrow Connector 7"/>
          <p:cNvCxnSpPr/>
          <p:nvPr/>
        </p:nvCxnSpPr>
        <p:spPr>
          <a:xfrm>
            <a:off x="2207013" y="4191856"/>
            <a:ext cx="628814" cy="0"/>
          </a:xfrm>
          <a:prstGeom prst="straightConnector1">
            <a:avLst/>
          </a:prstGeom>
          <a:ln>
            <a:solidFill>
              <a:srgbClr val="FA00FF"/>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5338767" y="3234648"/>
            <a:ext cx="246579" cy="246579"/>
          </a:xfrm>
          <a:prstGeom prst="ellipse">
            <a:avLst/>
          </a:prstGeom>
          <a:solidFill>
            <a:srgbClr val="FA00FF"/>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e</a:t>
            </a:r>
            <a:endParaRPr lang="en-US" dirty="0"/>
          </a:p>
        </p:txBody>
      </p:sp>
      <p:sp>
        <p:nvSpPr>
          <p:cNvPr id="12" name="TextBox 11"/>
          <p:cNvSpPr txBox="1"/>
          <p:nvPr/>
        </p:nvSpPr>
        <p:spPr>
          <a:xfrm>
            <a:off x="805065" y="5429207"/>
            <a:ext cx="2030762" cy="369332"/>
          </a:xfrm>
          <a:prstGeom prst="rect">
            <a:avLst/>
          </a:prstGeom>
          <a:noFill/>
        </p:spPr>
        <p:txBody>
          <a:bodyPr wrap="none" rtlCol="0">
            <a:spAutoFit/>
          </a:bodyPr>
          <a:lstStyle/>
          <a:p>
            <a:r>
              <a:rPr lang="en-US" dirty="0" smtClean="0"/>
              <a:t>1. Tunnel ionization</a:t>
            </a:r>
            <a:endParaRPr lang="en-US" dirty="0"/>
          </a:p>
        </p:txBody>
      </p:sp>
      <p:sp>
        <p:nvSpPr>
          <p:cNvPr id="13" name="TextBox 12"/>
          <p:cNvSpPr txBox="1"/>
          <p:nvPr/>
        </p:nvSpPr>
        <p:spPr>
          <a:xfrm>
            <a:off x="3175179" y="5429207"/>
            <a:ext cx="2747492" cy="646331"/>
          </a:xfrm>
          <a:prstGeom prst="rect">
            <a:avLst/>
          </a:prstGeom>
          <a:noFill/>
        </p:spPr>
        <p:txBody>
          <a:bodyPr wrap="none" rtlCol="0">
            <a:spAutoFit/>
          </a:bodyPr>
          <a:lstStyle/>
          <a:p>
            <a:r>
              <a:rPr lang="en-US" dirty="0" smtClean="0"/>
              <a:t>2. Propagation in laser field </a:t>
            </a:r>
          </a:p>
          <a:p>
            <a:r>
              <a:rPr lang="en-US" dirty="0" smtClean="0"/>
              <a:t>     and coulomb potential</a:t>
            </a:r>
            <a:endParaRPr lang="en-US" dirty="0"/>
          </a:p>
        </p:txBody>
      </p:sp>
      <p:sp>
        <p:nvSpPr>
          <p:cNvPr id="14" name="TextBox 13"/>
          <p:cNvSpPr txBox="1"/>
          <p:nvPr/>
        </p:nvSpPr>
        <p:spPr>
          <a:xfrm>
            <a:off x="6188066" y="5455664"/>
            <a:ext cx="2111801" cy="646331"/>
          </a:xfrm>
          <a:prstGeom prst="rect">
            <a:avLst/>
          </a:prstGeom>
          <a:noFill/>
        </p:spPr>
        <p:txBody>
          <a:bodyPr wrap="none" rtlCol="0">
            <a:spAutoFit/>
          </a:bodyPr>
          <a:lstStyle/>
          <a:p>
            <a:r>
              <a:rPr lang="en-US" dirty="0"/>
              <a:t>3</a:t>
            </a:r>
            <a:r>
              <a:rPr lang="en-US" dirty="0" smtClean="0"/>
              <a:t>. No recombination</a:t>
            </a:r>
          </a:p>
          <a:p>
            <a:r>
              <a:rPr lang="en-US" dirty="0" smtClean="0"/>
              <a:t>    (may scatter)</a:t>
            </a:r>
            <a:endParaRPr lang="en-US" dirty="0"/>
          </a:p>
        </p:txBody>
      </p:sp>
      <p:cxnSp>
        <p:nvCxnSpPr>
          <p:cNvPr id="16" name="Curved Connector 15"/>
          <p:cNvCxnSpPr/>
          <p:nvPr/>
        </p:nvCxnSpPr>
        <p:spPr>
          <a:xfrm flipV="1">
            <a:off x="4617451" y="3402802"/>
            <a:ext cx="967895" cy="789054"/>
          </a:xfrm>
          <a:prstGeom prst="curvedConnector3">
            <a:avLst>
              <a:gd name="adj1" fmla="val 154457"/>
            </a:avLst>
          </a:prstGeom>
          <a:ln>
            <a:solidFill>
              <a:srgbClr val="FA00FF"/>
            </a:solidFill>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155674" y="3357937"/>
            <a:ext cx="246579" cy="246579"/>
          </a:xfrm>
          <a:prstGeom prst="ellipse">
            <a:avLst/>
          </a:prstGeom>
          <a:solidFill>
            <a:srgbClr val="FA00FF"/>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e</a:t>
            </a:r>
            <a:endParaRPr lang="en-US" dirty="0"/>
          </a:p>
        </p:txBody>
      </p:sp>
      <p:cxnSp>
        <p:nvCxnSpPr>
          <p:cNvPr id="24" name="Straight Arrow Connector 23"/>
          <p:cNvCxnSpPr/>
          <p:nvPr/>
        </p:nvCxnSpPr>
        <p:spPr>
          <a:xfrm flipH="1">
            <a:off x="6553200" y="3481227"/>
            <a:ext cx="534646" cy="0"/>
          </a:xfrm>
          <a:prstGeom prst="straightConnector1">
            <a:avLst/>
          </a:prstGeom>
          <a:ln>
            <a:solidFill>
              <a:srgbClr val="FA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50136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7"/>
          <p:cNvSpPr>
            <a:spLocks noChangeArrowheads="1"/>
          </p:cNvSpPr>
          <p:nvPr/>
        </p:nvSpPr>
        <p:spPr bwMode="auto">
          <a:xfrm>
            <a:off x="0" y="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4" name="Rectangle 17"/>
          <p:cNvSpPr>
            <a:spLocks noChangeArrowheads="1"/>
          </p:cNvSpPr>
          <p:nvPr/>
        </p:nvSpPr>
        <p:spPr bwMode="auto">
          <a:xfrm>
            <a:off x="0" y="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19" name="Left Brace 18"/>
          <p:cNvSpPr/>
          <p:nvPr/>
        </p:nvSpPr>
        <p:spPr>
          <a:xfrm rot="5400000">
            <a:off x="354349" y="3977196"/>
            <a:ext cx="416114" cy="667612"/>
          </a:xfrm>
          <a:prstGeom prst="leftBrace">
            <a:avLst/>
          </a:prstGeom>
          <a:ln w="635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1609" y="6592623"/>
            <a:ext cx="2450009" cy="253916"/>
          </a:xfrm>
          <a:prstGeom prst="rect">
            <a:avLst/>
          </a:prstGeom>
        </p:spPr>
        <p:txBody>
          <a:bodyPr wrap="none">
            <a:spAutoFit/>
          </a:bodyPr>
          <a:lstStyle/>
          <a:p>
            <a:pPr marL="3175" lvl="1"/>
            <a:r>
              <a:rPr lang="en-US" sz="1050" i="1" dirty="0">
                <a:solidFill>
                  <a:schemeClr val="bg1"/>
                </a:solidFill>
                <a:latin typeface="Arial"/>
                <a:cs typeface="Arial"/>
              </a:rPr>
              <a:t>Movie from </a:t>
            </a:r>
            <a:r>
              <a:rPr lang="en-US" sz="1050" i="1" dirty="0" smtClean="0">
                <a:solidFill>
                  <a:schemeClr val="bg1"/>
                </a:solidFill>
                <a:latin typeface="Arial"/>
                <a:cs typeface="Arial"/>
              </a:rPr>
              <a:t>Carlos Hernandez-Garcia</a:t>
            </a:r>
            <a:endParaRPr lang="en-US" sz="1050" i="1" dirty="0">
              <a:solidFill>
                <a:schemeClr val="bg1"/>
              </a:solidFill>
              <a:latin typeface="Arial"/>
              <a:cs typeface="Arial"/>
            </a:endParaRPr>
          </a:p>
        </p:txBody>
      </p:sp>
      <p:pic>
        <p:nvPicPr>
          <p:cNvPr id="25" name="Content Placeholder 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5400000">
            <a:off x="3798614" y="4001134"/>
            <a:ext cx="1412793" cy="2401507"/>
          </a:xfrm>
          <a:prstGeom prst="rect">
            <a:avLst/>
          </a:prstGeom>
        </p:spPr>
      </p:pic>
      <p:pic>
        <p:nvPicPr>
          <p:cNvPr id="28" name="Picture 27"/>
          <p:cNvPicPr>
            <a:picLocks noChangeAspect="1"/>
          </p:cNvPicPr>
          <p:nvPr/>
        </p:nvPicPr>
        <p:blipFill>
          <a:blip r:embed="rId11"/>
          <a:stretch>
            <a:fillRect/>
          </a:stretch>
        </p:blipFill>
        <p:spPr>
          <a:xfrm>
            <a:off x="304800" y="4563509"/>
            <a:ext cx="2736639" cy="1130707"/>
          </a:xfrm>
          <a:prstGeom prst="rect">
            <a:avLst/>
          </a:prstGeom>
        </p:spPr>
      </p:pic>
      <p:sp>
        <p:nvSpPr>
          <p:cNvPr id="7" name="TextBox 6"/>
          <p:cNvSpPr txBox="1"/>
          <p:nvPr/>
        </p:nvSpPr>
        <p:spPr>
          <a:xfrm>
            <a:off x="804156" y="6246248"/>
            <a:ext cx="1634244" cy="369332"/>
          </a:xfrm>
          <a:prstGeom prst="rect">
            <a:avLst/>
          </a:prstGeom>
          <a:noFill/>
        </p:spPr>
        <p:txBody>
          <a:bodyPr wrap="none" rtlCol="0">
            <a:spAutoFit/>
          </a:bodyPr>
          <a:lstStyle/>
          <a:p>
            <a:r>
              <a:rPr lang="en-US" b="1" dirty="0" smtClean="0">
                <a:solidFill>
                  <a:srgbClr val="FF0000"/>
                </a:solidFill>
              </a:rPr>
              <a:t>1-color linear</a:t>
            </a:r>
            <a:endParaRPr lang="en-US" b="1" dirty="0">
              <a:solidFill>
                <a:srgbClr val="FF0000"/>
              </a:solidFill>
            </a:endParaRPr>
          </a:p>
        </p:txBody>
      </p:sp>
      <p:sp>
        <p:nvSpPr>
          <p:cNvPr id="29" name="TextBox 28"/>
          <p:cNvSpPr txBox="1"/>
          <p:nvPr/>
        </p:nvSpPr>
        <p:spPr>
          <a:xfrm>
            <a:off x="3651065" y="6260068"/>
            <a:ext cx="1852453" cy="369332"/>
          </a:xfrm>
          <a:prstGeom prst="rect">
            <a:avLst/>
          </a:prstGeom>
          <a:noFill/>
        </p:spPr>
        <p:txBody>
          <a:bodyPr wrap="none" rtlCol="0">
            <a:spAutoFit/>
          </a:bodyPr>
          <a:lstStyle/>
          <a:p>
            <a:r>
              <a:rPr lang="en-US" b="1" dirty="0" smtClean="0">
                <a:solidFill>
                  <a:srgbClr val="FF0000"/>
                </a:solidFill>
              </a:rPr>
              <a:t>1-color circular</a:t>
            </a:r>
            <a:endParaRPr lang="en-US" b="1" dirty="0">
              <a:solidFill>
                <a:srgbClr val="FF0000"/>
              </a:solidFill>
            </a:endParaRPr>
          </a:p>
        </p:txBody>
      </p:sp>
      <p:sp>
        <p:nvSpPr>
          <p:cNvPr id="31" name="TextBox 30"/>
          <p:cNvSpPr txBox="1"/>
          <p:nvPr/>
        </p:nvSpPr>
        <p:spPr>
          <a:xfrm>
            <a:off x="6433639" y="6260068"/>
            <a:ext cx="2800804" cy="369332"/>
          </a:xfrm>
          <a:prstGeom prst="rect">
            <a:avLst/>
          </a:prstGeom>
          <a:noFill/>
        </p:spPr>
        <p:txBody>
          <a:bodyPr wrap="none" rtlCol="0">
            <a:spAutoFit/>
          </a:bodyPr>
          <a:lstStyle/>
          <a:p>
            <a:r>
              <a:rPr lang="en-US" b="1" dirty="0">
                <a:solidFill>
                  <a:srgbClr val="8C0089"/>
                </a:solidFill>
              </a:rPr>
              <a:t>2</a:t>
            </a:r>
            <a:r>
              <a:rPr lang="en-US" b="1" dirty="0" smtClean="0">
                <a:solidFill>
                  <a:srgbClr val="8C0089"/>
                </a:solidFill>
              </a:rPr>
              <a:t>-color counter-rotating</a:t>
            </a:r>
            <a:endParaRPr lang="en-US" b="1" dirty="0">
              <a:solidFill>
                <a:srgbClr val="8C0089"/>
              </a:solidFill>
            </a:endParaRPr>
          </a:p>
        </p:txBody>
      </p:sp>
      <p:pic>
        <p:nvPicPr>
          <p:cNvPr id="2" name="3DLinearHIres.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0" y="918073"/>
            <a:ext cx="3200400" cy="2642027"/>
          </a:xfrm>
          <a:prstGeom prst="rect">
            <a:avLst/>
          </a:prstGeom>
        </p:spPr>
      </p:pic>
      <p:pic>
        <p:nvPicPr>
          <p:cNvPr id="8" name="3DcircularHIres.mo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3"/>
          <a:stretch>
            <a:fillRect/>
          </a:stretch>
        </p:blipFill>
        <p:spPr>
          <a:xfrm>
            <a:off x="2818657" y="914400"/>
            <a:ext cx="3200400" cy="2642028"/>
          </a:xfrm>
          <a:prstGeom prst="rect">
            <a:avLst/>
          </a:prstGeom>
        </p:spPr>
      </p:pic>
      <p:pic>
        <p:nvPicPr>
          <p:cNvPr id="9" name="3Dcircularw2wHIres.mov">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14"/>
          <a:stretch>
            <a:fillRect/>
          </a:stretch>
        </p:blipFill>
        <p:spPr>
          <a:xfrm>
            <a:off x="5943600" y="914400"/>
            <a:ext cx="3200400" cy="2642028"/>
          </a:xfrm>
          <a:prstGeom prst="rect">
            <a:avLst/>
          </a:prstGeom>
        </p:spPr>
      </p:pic>
      <p:pic>
        <p:nvPicPr>
          <p:cNvPr id="21" name="Content Placeholder 5"/>
          <p:cNvPicPr>
            <a:picLocks noGrp="1" noChangeAspect="1"/>
          </p:cNvPicPr>
          <p:nvPr>
            <p:ph idx="1"/>
          </p:nvPr>
        </p:nvPicPr>
        <p:blipFill rotWithShape="1">
          <a:blip r:embed="rId15" cstate="screen">
            <a:extLst>
              <a:ext uri="{28A0092B-C50C-407E-A947-70E740481C1C}">
                <a14:useLocalDpi xmlns:a14="http://schemas.microsoft.com/office/drawing/2010/main"/>
              </a:ext>
            </a:extLst>
          </a:blip>
          <a:srcRect/>
          <a:stretch/>
        </p:blipFill>
        <p:spPr>
          <a:xfrm rot="5400000">
            <a:off x="6796320" y="3147150"/>
            <a:ext cx="1387852" cy="2393108"/>
          </a:xfrm>
        </p:spPr>
      </p:pic>
      <p:pic>
        <p:nvPicPr>
          <p:cNvPr id="23" name="Content Placeholder 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5400000">
            <a:off x="6833618" y="4168205"/>
            <a:ext cx="1407853" cy="2393109"/>
          </a:xfrm>
          <a:prstGeom prst="rect">
            <a:avLst/>
          </a:prstGeom>
          <a:ln>
            <a:noFill/>
          </a:ln>
        </p:spPr>
      </p:pic>
      <p:cxnSp>
        <p:nvCxnSpPr>
          <p:cNvPr id="11" name="Straight Arrow Connector 10"/>
          <p:cNvCxnSpPr/>
          <p:nvPr/>
        </p:nvCxnSpPr>
        <p:spPr>
          <a:xfrm>
            <a:off x="2551288" y="4834467"/>
            <a:ext cx="0" cy="533400"/>
          </a:xfrm>
          <a:prstGeom prst="straightConnector1">
            <a:avLst/>
          </a:prstGeom>
          <a:ln w="3810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5477164" y="4801197"/>
            <a:ext cx="532657" cy="532657"/>
            <a:chOff x="5477164" y="4801197"/>
            <a:chExt cx="532657" cy="532657"/>
          </a:xfrm>
        </p:grpSpPr>
        <p:sp>
          <p:nvSpPr>
            <p:cNvPr id="4" name="Oval 3"/>
            <p:cNvSpPr/>
            <p:nvPr/>
          </p:nvSpPr>
          <p:spPr>
            <a:xfrm rot="21216755">
              <a:off x="5477164" y="4801197"/>
              <a:ext cx="532657" cy="532657"/>
            </a:xfrm>
            <a:prstGeom prst="ellipse">
              <a:avLst/>
            </a:prstGeom>
            <a:noFill/>
            <a:ln w="76200" cmpd="sng">
              <a:solidFill>
                <a:srgbClr val="FF0000"/>
              </a:solidFill>
            </a:ln>
            <a:scene3d>
              <a:camera prst="isometricOffAxis2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833532" y="4876800"/>
              <a:ext cx="16972" cy="250412"/>
            </a:xfrm>
            <a:prstGeom prst="straightConnector1">
              <a:avLst/>
            </a:prstGeom>
            <a:ln w="28575"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8456751" y="5016577"/>
            <a:ext cx="592448" cy="592448"/>
            <a:chOff x="5477164" y="4801197"/>
            <a:chExt cx="532657" cy="532657"/>
          </a:xfrm>
        </p:grpSpPr>
        <p:sp>
          <p:nvSpPr>
            <p:cNvPr id="32" name="Oval 31"/>
            <p:cNvSpPr/>
            <p:nvPr/>
          </p:nvSpPr>
          <p:spPr>
            <a:xfrm rot="21216755">
              <a:off x="5477164" y="4801197"/>
              <a:ext cx="532657" cy="532657"/>
            </a:xfrm>
            <a:prstGeom prst="ellipse">
              <a:avLst/>
            </a:prstGeom>
            <a:noFill/>
            <a:ln w="76200" cmpd="sng">
              <a:solidFill>
                <a:srgbClr val="FF0000"/>
              </a:solidFill>
            </a:ln>
            <a:scene3d>
              <a:camera prst="isometricOffAxis2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5833532" y="4876800"/>
              <a:ext cx="16972" cy="250412"/>
            </a:xfrm>
            <a:prstGeom prst="straightConnector1">
              <a:avLst/>
            </a:prstGeom>
            <a:ln w="28575"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8423519" y="4102945"/>
            <a:ext cx="592448" cy="592448"/>
            <a:chOff x="5477164" y="4801197"/>
            <a:chExt cx="532657" cy="532657"/>
          </a:xfrm>
        </p:grpSpPr>
        <p:sp>
          <p:nvSpPr>
            <p:cNvPr id="35" name="Oval 34"/>
            <p:cNvSpPr/>
            <p:nvPr/>
          </p:nvSpPr>
          <p:spPr>
            <a:xfrm rot="21216755">
              <a:off x="5477164" y="4801197"/>
              <a:ext cx="532657" cy="532657"/>
            </a:xfrm>
            <a:prstGeom prst="ellipse">
              <a:avLst/>
            </a:prstGeom>
            <a:noFill/>
            <a:ln w="76200" cmpd="sng">
              <a:solidFill>
                <a:srgbClr val="0000FF"/>
              </a:solidFill>
            </a:ln>
            <a:scene3d>
              <a:camera prst="isometricOffAxis2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flipV="1">
              <a:off x="5845208" y="4876800"/>
              <a:ext cx="16971" cy="250412"/>
            </a:xfrm>
            <a:prstGeom prst="straightConnector1">
              <a:avLst/>
            </a:prstGeom>
            <a:ln w="28575" cmpd="sng">
              <a:solidFill>
                <a:srgbClr val="0000FF"/>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4577292" y="6581001"/>
            <a:ext cx="4572000" cy="276999"/>
          </a:xfrm>
          <a:prstGeom prst="rect">
            <a:avLst/>
          </a:prstGeom>
        </p:spPr>
        <p:txBody>
          <a:bodyPr>
            <a:spAutoFit/>
          </a:bodyPr>
          <a:lstStyle/>
          <a:p>
            <a:pPr algn="r"/>
            <a:r>
              <a:rPr lang="en-US" sz="1200" i="1" dirty="0" smtClean="0">
                <a:solidFill>
                  <a:prstClr val="black"/>
                </a:solidFill>
                <a:latin typeface="Arial"/>
                <a:cs typeface="Arial"/>
              </a:rPr>
              <a:t>PRA </a:t>
            </a:r>
            <a:r>
              <a:rPr lang="en-US" sz="1200" b="1" i="1" dirty="0">
                <a:solidFill>
                  <a:prstClr val="black"/>
                </a:solidFill>
                <a:latin typeface="Arial"/>
                <a:cs typeface="Arial"/>
              </a:rPr>
              <a:t>51</a:t>
            </a:r>
            <a:r>
              <a:rPr lang="en-US" sz="1200" i="1" dirty="0">
                <a:solidFill>
                  <a:prstClr val="black"/>
                </a:solidFill>
                <a:latin typeface="Arial"/>
                <a:cs typeface="Arial"/>
              </a:rPr>
              <a:t>, R3414 (1995</a:t>
            </a:r>
            <a:r>
              <a:rPr lang="en-US" sz="1200" i="1" dirty="0" smtClean="0">
                <a:solidFill>
                  <a:prstClr val="black"/>
                </a:solidFill>
                <a:latin typeface="Arial"/>
                <a:cs typeface="Arial"/>
              </a:rPr>
              <a:t>); </a:t>
            </a:r>
            <a:r>
              <a:rPr lang="en-US" sz="1200" i="1" dirty="0" smtClean="0">
                <a:latin typeface="Arial"/>
                <a:cs typeface="Arial"/>
              </a:rPr>
              <a:t>PRA </a:t>
            </a:r>
            <a:r>
              <a:rPr lang="en-US" sz="1200" b="1" i="1" dirty="0">
                <a:latin typeface="Arial"/>
                <a:cs typeface="Arial"/>
              </a:rPr>
              <a:t>52</a:t>
            </a:r>
            <a:r>
              <a:rPr lang="en-US" sz="1200" i="1" dirty="0">
                <a:latin typeface="Arial"/>
                <a:cs typeface="Arial"/>
              </a:rPr>
              <a:t> 2262 (</a:t>
            </a:r>
            <a:r>
              <a:rPr lang="en-US" sz="1200" i="1" dirty="0" smtClean="0">
                <a:latin typeface="Arial"/>
                <a:cs typeface="Arial"/>
              </a:rPr>
              <a:t>1995)</a:t>
            </a:r>
            <a:endParaRPr lang="en-US" sz="1200" dirty="0"/>
          </a:p>
        </p:txBody>
      </p:sp>
      <p:sp>
        <p:nvSpPr>
          <p:cNvPr id="38" name="Title 1"/>
          <p:cNvSpPr>
            <a:spLocks noGrp="1"/>
          </p:cNvSpPr>
          <p:nvPr>
            <p:ph type="title"/>
          </p:nvPr>
        </p:nvSpPr>
        <p:spPr>
          <a:xfrm>
            <a:off x="457200" y="274638"/>
            <a:ext cx="8229600" cy="1143000"/>
          </a:xfrm>
        </p:spPr>
        <p:txBody>
          <a:bodyPr>
            <a:normAutofit fontScale="90000"/>
          </a:bodyPr>
          <a:lstStyle/>
          <a:p>
            <a:r>
              <a:rPr lang="en-US" dirty="0" smtClean="0"/>
              <a:t>Two-color circular fields</a:t>
            </a:r>
            <a:br>
              <a:rPr lang="en-US" dirty="0" smtClean="0"/>
            </a:br>
            <a:r>
              <a:rPr lang="en-US" sz="2700" dirty="0" smtClean="0"/>
              <a:t>enable electron-ion scattering</a:t>
            </a:r>
            <a:endParaRPr lang="en-US" dirty="0"/>
          </a:p>
        </p:txBody>
      </p:sp>
      <p:sp>
        <p:nvSpPr>
          <p:cNvPr id="12" name="TextBox 11"/>
          <p:cNvSpPr txBox="1"/>
          <p:nvPr/>
        </p:nvSpPr>
        <p:spPr>
          <a:xfrm>
            <a:off x="979780" y="3076222"/>
            <a:ext cx="7193721" cy="369332"/>
          </a:xfrm>
          <a:prstGeom prst="rect">
            <a:avLst/>
          </a:prstGeom>
          <a:noFill/>
        </p:spPr>
        <p:txBody>
          <a:bodyPr wrap="none" rtlCol="0">
            <a:spAutoFit/>
          </a:bodyPr>
          <a:lstStyle/>
          <a:p>
            <a:r>
              <a:rPr lang="en-US" dirty="0" smtClean="0"/>
              <a:t>Electron </a:t>
            </a:r>
            <a:r>
              <a:rPr lang="en-US" dirty="0" err="1" smtClean="0"/>
              <a:t>wavefunctions</a:t>
            </a:r>
            <a:r>
              <a:rPr lang="en-US" dirty="0" smtClean="0"/>
              <a:t> from TDSE simulations by Carlos Hernandez-Garcia</a:t>
            </a:r>
            <a:endParaRPr lang="en-US" dirty="0"/>
          </a:p>
        </p:txBody>
      </p:sp>
    </p:spTree>
    <p:custDataLst>
      <p:tags r:id="rId1"/>
    </p:custDataLst>
    <p:extLst>
      <p:ext uri="{BB962C8B-B14F-4D97-AF65-F5344CB8AC3E}">
        <p14:creationId xmlns:p14="http://schemas.microsoft.com/office/powerpoint/2010/main" val="1233229985"/>
      </p:ext>
    </p:extLst>
  </p:cSld>
  <p:clrMapOvr>
    <a:masterClrMapping/>
  </p:clrMapOvr>
  <mc:AlternateContent xmlns:mc="http://schemas.openxmlformats.org/markup-compatibility/2006" xmlns:p14="http://schemas.microsoft.com/office/powerpoint/2010/main">
    <mc:Choice Requires="p14">
      <p:transition spd="med" p14:dur="700" advClick="0" advTm="32942">
        <p:fade/>
      </p:transition>
    </mc:Choice>
    <mc:Fallback xmlns="">
      <p:transition xmlns:p14="http://schemas.microsoft.com/office/powerpoint/2010/main" spd="med" advClick="0" advTm="32942">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00" fill="hold"/>
                                        <p:tgtEl>
                                          <p:spTgt spid="2"/>
                                        </p:tgtEl>
                                      </p:cBhvr>
                                    </p:cmd>
                                  </p:childTnLst>
                                </p:cTn>
                              </p:par>
                              <p:par>
                                <p:cTn id="7" presetID="1" presetClass="mediacall" presetSubtype="0" fill="hold" nodeType="withEffect">
                                  <p:stCondLst>
                                    <p:cond delay="0"/>
                                  </p:stCondLst>
                                  <p:childTnLst>
                                    <p:cmd type="call" cmd="playFrom(0.0)">
                                      <p:cBhvr>
                                        <p:cTn id="8" dur="26000"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video>
              <p:cMediaNode vol="80000">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8"/>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8"/>
                                        </p:tgtEl>
                                      </p:cBhvr>
                                    </p:cmd>
                                  </p:childTnLst>
                                </p:cTn>
                              </p:par>
                            </p:childTnLst>
                          </p:cTn>
                        </p:par>
                      </p:childTnLst>
                    </p:cTn>
                  </p:par>
                </p:childTnLst>
              </p:cTn>
              <p:nextCondLst>
                <p:cond evt="onClick" delay="0">
                  <p:tgtEl>
                    <p:spTgt spid="8"/>
                  </p:tgtEl>
                </p:cond>
              </p:nextCondLst>
            </p:seq>
            <p:video>
              <p:cMediaNode vol="80000">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video>
              <p:cMediaNode vol="80000">
                <p:cTn id="30" repeatCount="indefinite" fill="hold" display="0">
                  <p:stCondLst>
                    <p:cond delay="indefinite"/>
                  </p:stCondLst>
                </p:cTn>
                <p:tgtEl>
                  <p:spTgt spid="9"/>
                </p:tgtEl>
              </p:cMediaNode>
            </p:video>
          </p:childTnLst>
        </p:cTn>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0"/>
            <a:ext cx="8229600" cy="1143000"/>
          </a:xfrm>
        </p:spPr>
        <p:txBody>
          <a:bodyPr>
            <a:normAutofit/>
          </a:bodyPr>
          <a:lstStyle/>
          <a:p>
            <a:r>
              <a:rPr lang="en-US" dirty="0" smtClean="0"/>
              <a:t>Circularly polarized HHG</a:t>
            </a:r>
            <a:br>
              <a:rPr lang="en-US" dirty="0" smtClean="0"/>
            </a:br>
            <a:r>
              <a:rPr lang="en-US" sz="2200" dirty="0" smtClean="0"/>
              <a:t>possible using two-color counter-rotating fields</a:t>
            </a:r>
            <a:endParaRPr lang="en-US" sz="4000" dirty="0"/>
          </a:p>
        </p:txBody>
      </p:sp>
      <p:sp>
        <p:nvSpPr>
          <p:cNvPr id="4" name="Slide Number Placeholder 3"/>
          <p:cNvSpPr>
            <a:spLocks noGrp="1"/>
          </p:cNvSpPr>
          <p:nvPr>
            <p:ph type="sldNum" sz="quarter" idx="12"/>
          </p:nvPr>
        </p:nvSpPr>
        <p:spPr/>
        <p:txBody>
          <a:bodyPr/>
          <a:lstStyle/>
          <a:p>
            <a:fld id="{218B6639-C074-8B48-BE1A-E225E0D3ED0C}" type="slidenum">
              <a:rPr lang="en-US" smtClean="0"/>
              <a:t>5</a:t>
            </a:fld>
            <a:endParaRPr lang="en-US"/>
          </a:p>
        </p:txBody>
      </p:sp>
      <p:sp>
        <p:nvSpPr>
          <p:cNvPr id="3" name="TextBox 2"/>
          <p:cNvSpPr txBox="1"/>
          <p:nvPr/>
        </p:nvSpPr>
        <p:spPr>
          <a:xfrm>
            <a:off x="4756890" y="6334780"/>
            <a:ext cx="4607486" cy="523220"/>
          </a:xfrm>
          <a:prstGeom prst="rect">
            <a:avLst/>
          </a:prstGeom>
          <a:noFill/>
        </p:spPr>
        <p:txBody>
          <a:bodyPr wrap="square" rtlCol="0">
            <a:spAutoFit/>
          </a:bodyPr>
          <a:lstStyle/>
          <a:p>
            <a:r>
              <a:rPr lang="en-US" sz="1400" dirty="0" err="1" smtClean="0">
                <a:latin typeface="Avenir Book"/>
                <a:cs typeface="Avenir Book"/>
              </a:rPr>
              <a:t>Kfir</a:t>
            </a:r>
            <a:r>
              <a:rPr lang="en-US" sz="1400" dirty="0" smtClean="0">
                <a:latin typeface="Avenir Book"/>
                <a:cs typeface="Avenir Book"/>
              </a:rPr>
              <a:t>, O. et al. </a:t>
            </a:r>
            <a:r>
              <a:rPr lang="en-US" sz="1400" i="1" dirty="0" smtClean="0">
                <a:latin typeface="Avenir Book"/>
                <a:cs typeface="Avenir Book"/>
              </a:rPr>
              <a:t>Nat. Photon</a:t>
            </a:r>
            <a:r>
              <a:rPr lang="en-US" sz="1400" dirty="0" smtClean="0">
                <a:latin typeface="Avenir Book"/>
                <a:cs typeface="Avenir Book"/>
              </a:rPr>
              <a:t>. </a:t>
            </a:r>
            <a:r>
              <a:rPr lang="en-US" sz="1400" b="1" dirty="0" smtClean="0">
                <a:latin typeface="Avenir Book"/>
                <a:cs typeface="Avenir Book"/>
              </a:rPr>
              <a:t>9</a:t>
            </a:r>
            <a:r>
              <a:rPr lang="en-US" sz="1400" dirty="0" smtClean="0">
                <a:latin typeface="Avenir Book"/>
                <a:cs typeface="Avenir Book"/>
              </a:rPr>
              <a:t>, 99–105 (2015)</a:t>
            </a:r>
          </a:p>
          <a:p>
            <a:r>
              <a:rPr lang="en-US" sz="1400" dirty="0" smtClean="0">
                <a:latin typeface="Avenir Book"/>
                <a:cs typeface="Avenir Book"/>
              </a:rPr>
              <a:t>Fleischer, A., et al. </a:t>
            </a:r>
            <a:r>
              <a:rPr lang="en-US" sz="1400" i="1" dirty="0" smtClean="0">
                <a:latin typeface="Avenir Book"/>
                <a:cs typeface="Avenir Book"/>
              </a:rPr>
              <a:t>Nat. Photon.</a:t>
            </a:r>
            <a:r>
              <a:rPr lang="en-US" sz="1400" dirty="0" smtClean="0">
                <a:latin typeface="Avenir Book"/>
                <a:cs typeface="Avenir Book"/>
              </a:rPr>
              <a:t> </a:t>
            </a:r>
            <a:r>
              <a:rPr lang="en-US" sz="1400" b="1" dirty="0" smtClean="0">
                <a:latin typeface="Avenir Book"/>
                <a:cs typeface="Avenir Book"/>
              </a:rPr>
              <a:t>8</a:t>
            </a:r>
            <a:r>
              <a:rPr lang="en-US" sz="1400" dirty="0" smtClean="0">
                <a:latin typeface="Avenir Book"/>
                <a:cs typeface="Avenir Book"/>
              </a:rPr>
              <a:t>, 543–549 (2014)</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255" y="2751179"/>
            <a:ext cx="5746036" cy="2154764"/>
          </a:xfrm>
          <a:prstGeom prst="rect">
            <a:avLst/>
          </a:prstGeom>
        </p:spPr>
      </p:pic>
      <p:sp>
        <p:nvSpPr>
          <p:cNvPr id="15" name="TextBox 14"/>
          <p:cNvSpPr txBox="1"/>
          <p:nvPr/>
        </p:nvSpPr>
        <p:spPr>
          <a:xfrm>
            <a:off x="245535" y="4503145"/>
            <a:ext cx="1033494" cy="646331"/>
          </a:xfrm>
          <a:prstGeom prst="rect">
            <a:avLst/>
          </a:prstGeom>
          <a:noFill/>
        </p:spPr>
        <p:txBody>
          <a:bodyPr wrap="none" rtlCol="0">
            <a:spAutoFit/>
          </a:bodyPr>
          <a:lstStyle/>
          <a:p>
            <a:pPr algn="ctr"/>
            <a:r>
              <a:rPr lang="en-US" b="1" dirty="0" err="1" smtClean="0">
                <a:solidFill>
                  <a:srgbClr val="FF0000"/>
                </a:solidFill>
              </a:rPr>
              <a:t>ω</a:t>
            </a:r>
            <a:endParaRPr lang="en-US" b="1" dirty="0">
              <a:solidFill>
                <a:srgbClr val="FF0000"/>
              </a:solidFill>
            </a:endParaRPr>
          </a:p>
          <a:p>
            <a:pPr algn="ctr"/>
            <a:r>
              <a:rPr lang="en-US" b="1" dirty="0" smtClean="0">
                <a:solidFill>
                  <a:srgbClr val="FF0000"/>
                </a:solidFill>
              </a:rPr>
              <a:t>(800 nm)</a:t>
            </a:r>
            <a:endParaRPr lang="en-US" b="1" dirty="0">
              <a:solidFill>
                <a:srgbClr val="FF0000"/>
              </a:solidFill>
            </a:endParaRPr>
          </a:p>
        </p:txBody>
      </p:sp>
      <p:sp>
        <p:nvSpPr>
          <p:cNvPr id="16" name="TextBox 15"/>
          <p:cNvSpPr txBox="1"/>
          <p:nvPr/>
        </p:nvSpPr>
        <p:spPr>
          <a:xfrm>
            <a:off x="1676736" y="4534886"/>
            <a:ext cx="1043299" cy="646331"/>
          </a:xfrm>
          <a:prstGeom prst="rect">
            <a:avLst/>
          </a:prstGeom>
          <a:noFill/>
        </p:spPr>
        <p:txBody>
          <a:bodyPr wrap="none" rtlCol="0">
            <a:spAutoFit/>
          </a:bodyPr>
          <a:lstStyle/>
          <a:p>
            <a:pPr algn="ctr"/>
            <a:r>
              <a:rPr lang="en-US" b="1" dirty="0" smtClean="0">
                <a:solidFill>
                  <a:srgbClr val="0000FF"/>
                </a:solidFill>
              </a:rPr>
              <a:t>2ω</a:t>
            </a:r>
            <a:endParaRPr lang="en-US" b="1" dirty="0">
              <a:solidFill>
                <a:srgbClr val="0000FF"/>
              </a:solidFill>
            </a:endParaRPr>
          </a:p>
          <a:p>
            <a:pPr algn="ctr"/>
            <a:r>
              <a:rPr lang="en-US" b="1" dirty="0" smtClean="0">
                <a:solidFill>
                  <a:srgbClr val="0000FF"/>
                </a:solidFill>
              </a:rPr>
              <a:t>(400 nm)</a:t>
            </a:r>
            <a:endParaRPr lang="en-US" b="1" dirty="0">
              <a:solidFill>
                <a:srgbClr val="0000FF"/>
              </a:solidFill>
            </a:endParaRPr>
          </a:p>
        </p:txBody>
      </p:sp>
      <p:sp>
        <p:nvSpPr>
          <p:cNvPr id="17" name="TextBox 16"/>
          <p:cNvSpPr txBox="1"/>
          <p:nvPr/>
        </p:nvSpPr>
        <p:spPr>
          <a:xfrm>
            <a:off x="3382001" y="4534886"/>
            <a:ext cx="1163224" cy="646331"/>
          </a:xfrm>
          <a:prstGeom prst="rect">
            <a:avLst/>
          </a:prstGeom>
          <a:noFill/>
        </p:spPr>
        <p:txBody>
          <a:bodyPr wrap="none" rtlCol="0">
            <a:spAutoFit/>
          </a:bodyPr>
          <a:lstStyle/>
          <a:p>
            <a:pPr algn="ctr"/>
            <a:r>
              <a:rPr lang="en-US" b="1" dirty="0" smtClean="0">
                <a:solidFill>
                  <a:schemeClr val="accent4">
                    <a:lumMod val="75000"/>
                  </a:schemeClr>
                </a:solidFill>
              </a:rPr>
              <a:t>Combined</a:t>
            </a:r>
            <a:br>
              <a:rPr lang="en-US" b="1" dirty="0" smtClean="0">
                <a:solidFill>
                  <a:schemeClr val="accent4">
                    <a:lumMod val="75000"/>
                  </a:schemeClr>
                </a:solidFill>
              </a:rPr>
            </a:br>
            <a:r>
              <a:rPr lang="en-US" b="1" dirty="0" smtClean="0">
                <a:solidFill>
                  <a:schemeClr val="accent4">
                    <a:lumMod val="75000"/>
                  </a:schemeClr>
                </a:solidFill>
              </a:rPr>
              <a:t>field</a:t>
            </a:r>
            <a:endParaRPr lang="en-US" b="1" dirty="0">
              <a:solidFill>
                <a:schemeClr val="accent4">
                  <a:lumMod val="75000"/>
                </a:schemeClr>
              </a:solidFill>
            </a:endParaRPr>
          </a:p>
        </p:txBody>
      </p:sp>
      <p:pic>
        <p:nvPicPr>
          <p:cNvPr id="14" name="Picture 2" descr="C:\Users\MiPa\Desktop\Jan3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42458" y="2096975"/>
            <a:ext cx="4065023" cy="39385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334780"/>
            <a:ext cx="4572000" cy="523220"/>
          </a:xfrm>
          <a:prstGeom prst="rect">
            <a:avLst/>
          </a:prstGeom>
        </p:spPr>
        <p:txBody>
          <a:bodyPr>
            <a:spAutoFit/>
          </a:bodyPr>
          <a:lstStyle/>
          <a:p>
            <a:r>
              <a:rPr lang="en-US" sz="1400" dirty="0">
                <a:solidFill>
                  <a:prstClr val="black"/>
                </a:solidFill>
                <a:latin typeface="Avenir Book"/>
                <a:cs typeface="Avenir Book"/>
              </a:rPr>
              <a:t>Eichmann, H. et al. Phys. Rev. A,  </a:t>
            </a:r>
            <a:r>
              <a:rPr lang="en-US" sz="1400" b="1" dirty="0">
                <a:solidFill>
                  <a:prstClr val="black"/>
                </a:solidFill>
                <a:latin typeface="Avenir Book"/>
                <a:cs typeface="Avenir Book"/>
              </a:rPr>
              <a:t>51</a:t>
            </a:r>
            <a:r>
              <a:rPr lang="en-US" sz="1400" dirty="0">
                <a:solidFill>
                  <a:prstClr val="black"/>
                </a:solidFill>
                <a:latin typeface="Avenir Book"/>
                <a:cs typeface="Avenir Book"/>
              </a:rPr>
              <a:t>, R3414 (1995) Long, S. et al. </a:t>
            </a:r>
            <a:r>
              <a:rPr lang="en-US" sz="1400" i="1" dirty="0">
                <a:latin typeface="Avenir Book"/>
                <a:cs typeface="Avenir Book"/>
              </a:rPr>
              <a:t>Phys. Rev. A </a:t>
            </a:r>
            <a:r>
              <a:rPr lang="en-US" sz="1400" b="1" dirty="0">
                <a:latin typeface="Avenir Book"/>
                <a:cs typeface="Avenir Book"/>
              </a:rPr>
              <a:t>52</a:t>
            </a:r>
            <a:r>
              <a:rPr lang="en-US" sz="1400" dirty="0">
                <a:latin typeface="Avenir Book"/>
                <a:cs typeface="Avenir Book"/>
              </a:rPr>
              <a:t> 2262 (1995)</a:t>
            </a:r>
          </a:p>
        </p:txBody>
      </p:sp>
    </p:spTree>
    <p:extLst>
      <p:ext uri="{BB962C8B-B14F-4D97-AF65-F5344CB8AC3E}">
        <p14:creationId xmlns:p14="http://schemas.microsoft.com/office/powerpoint/2010/main" val="3939341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1143000"/>
          </a:xfrm>
        </p:spPr>
        <p:txBody>
          <a:bodyPr>
            <a:normAutofit fontScale="90000"/>
          </a:bodyPr>
          <a:lstStyle/>
          <a:p>
            <a:r>
              <a:rPr lang="en-US" dirty="0" smtClean="0"/>
              <a:t>“Circularly polarized” </a:t>
            </a:r>
            <a:br>
              <a:rPr lang="en-US" dirty="0" smtClean="0"/>
            </a:br>
            <a:r>
              <a:rPr lang="en-US" dirty="0" smtClean="0"/>
              <a:t>attosecond pulse train</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3921" y="1152595"/>
            <a:ext cx="5095523" cy="6114628"/>
          </a:xfrm>
          <a:prstGeom prst="rect">
            <a:avLst/>
          </a:prstGeom>
        </p:spPr>
      </p:pic>
      <p:sp>
        <p:nvSpPr>
          <p:cNvPr id="6" name="Title 1"/>
          <p:cNvSpPr txBox="1">
            <a:spLocks/>
          </p:cNvSpPr>
          <p:nvPr/>
        </p:nvSpPr>
        <p:spPr>
          <a:xfrm>
            <a:off x="5431367" y="1630186"/>
            <a:ext cx="3712633" cy="197185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400" dirty="0" smtClean="0"/>
              <a:t>Linearly polarized attosecond bursts, rotated by 120 degrees</a:t>
            </a:r>
            <a:endParaRPr lang="en-US" sz="2400" dirty="0"/>
          </a:p>
        </p:txBody>
      </p:sp>
      <p:sp>
        <p:nvSpPr>
          <p:cNvPr id="7" name="Title 1"/>
          <p:cNvSpPr txBox="1">
            <a:spLocks/>
          </p:cNvSpPr>
          <p:nvPr/>
        </p:nvSpPr>
        <p:spPr>
          <a:xfrm>
            <a:off x="2003778" y="3993445"/>
            <a:ext cx="1761067" cy="10150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400" dirty="0" smtClean="0"/>
              <a:t>Time</a:t>
            </a:r>
            <a:endParaRPr lang="en-US" sz="2400" dirty="0"/>
          </a:p>
        </p:txBody>
      </p:sp>
      <p:cxnSp>
        <p:nvCxnSpPr>
          <p:cNvPr id="9" name="Straight Arrow Connector 8"/>
          <p:cNvCxnSpPr/>
          <p:nvPr/>
        </p:nvCxnSpPr>
        <p:spPr>
          <a:xfrm flipH="1" flipV="1">
            <a:off x="2159000" y="2427112"/>
            <a:ext cx="536222" cy="1763888"/>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018366" y="4865511"/>
            <a:ext cx="495301" cy="1490839"/>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91712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68" y="59661"/>
            <a:ext cx="7633364" cy="1143000"/>
          </a:xfrm>
        </p:spPr>
        <p:txBody>
          <a:bodyPr>
            <a:normAutofit fontScale="90000"/>
          </a:bodyPr>
          <a:lstStyle/>
          <a:p>
            <a:r>
              <a:rPr lang="en-US" dirty="0" smtClean="0"/>
              <a:t>1. Strong-field ionization </a:t>
            </a:r>
            <a:br>
              <a:rPr lang="en-US" dirty="0" smtClean="0"/>
            </a:br>
            <a:r>
              <a:rPr lang="en-US" sz="3600" dirty="0" smtClean="0"/>
              <a:t>in two-color circular fields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7</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63921"/>
            <a:ext cx="9144000" cy="4592429"/>
          </a:xfrm>
          <a:prstGeom prst="rect">
            <a:avLst/>
          </a:prstGeom>
        </p:spPr>
      </p:pic>
      <p:sp>
        <p:nvSpPr>
          <p:cNvPr id="5" name="TextBox 4"/>
          <p:cNvSpPr txBox="1"/>
          <p:nvPr/>
        </p:nvSpPr>
        <p:spPr>
          <a:xfrm>
            <a:off x="169517" y="6446210"/>
            <a:ext cx="4224233" cy="307777"/>
          </a:xfrm>
          <a:prstGeom prst="rect">
            <a:avLst/>
          </a:prstGeom>
          <a:noFill/>
        </p:spPr>
        <p:txBody>
          <a:bodyPr wrap="none" rtlCol="0">
            <a:spAutoFit/>
          </a:bodyPr>
          <a:lstStyle/>
          <a:p>
            <a:r>
              <a:rPr lang="en-US" sz="1400" b="1" dirty="0" smtClean="0">
                <a:latin typeface="Avenir Book"/>
                <a:cs typeface="Avenir Book"/>
              </a:rPr>
              <a:t>Mancuso et. al., </a:t>
            </a:r>
            <a:r>
              <a:rPr lang="en-US" sz="1400" b="1" i="1" dirty="0" smtClean="0">
                <a:latin typeface="Avenir Book"/>
                <a:cs typeface="Avenir Book"/>
              </a:rPr>
              <a:t>Phys. Rev. A</a:t>
            </a:r>
            <a:r>
              <a:rPr lang="en-US" sz="1400" b="1" dirty="0" smtClean="0">
                <a:latin typeface="Avenir Book"/>
                <a:cs typeface="Avenir Book"/>
              </a:rPr>
              <a:t> </a:t>
            </a:r>
            <a:r>
              <a:rPr lang="en-US" sz="1400" b="1" dirty="0" smtClean="0">
                <a:latin typeface="Avenir Black"/>
                <a:cs typeface="Avenir Black"/>
              </a:rPr>
              <a:t>91</a:t>
            </a:r>
            <a:r>
              <a:rPr lang="en-US" sz="1400" b="1" dirty="0" smtClean="0">
                <a:latin typeface="Avenir Book"/>
                <a:cs typeface="Avenir Book"/>
              </a:rPr>
              <a:t>, 031402(R) (2015)</a:t>
            </a:r>
            <a:endParaRPr lang="en-US" sz="1400" b="1" dirty="0">
              <a:latin typeface="Avenir Book"/>
              <a:cs typeface="Avenir Book"/>
            </a:endParaRPr>
          </a:p>
        </p:txBody>
      </p:sp>
    </p:spTree>
    <p:extLst>
      <p:ext uri="{BB962C8B-B14F-4D97-AF65-F5344CB8AC3E}">
        <p14:creationId xmlns:p14="http://schemas.microsoft.com/office/powerpoint/2010/main" val="31714677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0"/>
            <a:ext cx="8229600" cy="1143000"/>
          </a:xfrm>
        </p:spPr>
        <p:txBody>
          <a:bodyPr>
            <a:normAutofit/>
          </a:bodyPr>
          <a:lstStyle/>
          <a:p>
            <a:r>
              <a:rPr lang="en-US" sz="4000" dirty="0" smtClean="0"/>
              <a:t>Rotation of field with time-delay</a:t>
            </a:r>
            <a:br>
              <a:rPr lang="en-US" sz="4000" dirty="0" smtClean="0"/>
            </a:br>
            <a:r>
              <a:rPr lang="en-US" sz="2000" dirty="0" smtClean="0"/>
              <a:t>allows tomographic reconstructions via inverse Radon transform</a:t>
            </a:r>
            <a:endParaRPr lang="en-US" sz="4000" dirty="0"/>
          </a:p>
        </p:txBody>
      </p:sp>
      <p:sp>
        <p:nvSpPr>
          <p:cNvPr id="4" name="Slide Number Placeholder 3"/>
          <p:cNvSpPr>
            <a:spLocks noGrp="1"/>
          </p:cNvSpPr>
          <p:nvPr>
            <p:ph type="sldNum" sz="quarter" idx="12"/>
          </p:nvPr>
        </p:nvSpPr>
        <p:spPr/>
        <p:txBody>
          <a:bodyPr/>
          <a:lstStyle/>
          <a:p>
            <a:fld id="{218B6639-C074-8B48-BE1A-E225E0D3ED0C}" type="slidenum">
              <a:rPr lang="en-US" smtClean="0"/>
              <a:t>8</a:t>
            </a:fld>
            <a:endParaRPr lang="en-US"/>
          </a:p>
        </p:txBody>
      </p:sp>
      <p:pic>
        <p:nvPicPr>
          <p:cNvPr id="5" name="Picture 4" descr="animation_600x800.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983" y="1199444"/>
            <a:ext cx="6499193" cy="4874395"/>
          </a:xfrm>
          <a:prstGeom prst="rect">
            <a:avLst/>
          </a:prstGeom>
        </p:spPr>
      </p:pic>
      <p:sp>
        <p:nvSpPr>
          <p:cNvPr id="6" name="Rectangle 5"/>
          <p:cNvSpPr/>
          <p:nvPr/>
        </p:nvSpPr>
        <p:spPr>
          <a:xfrm>
            <a:off x="0" y="6488668"/>
            <a:ext cx="7643176" cy="307777"/>
          </a:xfrm>
          <a:prstGeom prst="rect">
            <a:avLst/>
          </a:prstGeom>
        </p:spPr>
        <p:txBody>
          <a:bodyPr wrap="square">
            <a:spAutoFit/>
          </a:bodyPr>
          <a:lstStyle/>
          <a:p>
            <a:r>
              <a:rPr lang="en-US" sz="1400" dirty="0" smtClean="0"/>
              <a:t>Tomographic reconstruction in VMI: </a:t>
            </a:r>
            <a:r>
              <a:rPr lang="en-US" sz="1400" dirty="0" err="1" smtClean="0"/>
              <a:t>Smeenk</a:t>
            </a:r>
            <a:r>
              <a:rPr lang="en-US" sz="1400" dirty="0"/>
              <a:t>, </a:t>
            </a:r>
            <a:r>
              <a:rPr lang="en-US" sz="1400" dirty="0" smtClean="0"/>
              <a:t>C., et al.</a:t>
            </a:r>
            <a:r>
              <a:rPr lang="en-US" sz="1400" i="1" dirty="0" smtClean="0"/>
              <a:t> </a:t>
            </a:r>
            <a:r>
              <a:rPr lang="en-US" sz="1400" i="1" dirty="0"/>
              <a:t>J. Phys. B</a:t>
            </a:r>
            <a:r>
              <a:rPr lang="en-US" sz="1400" dirty="0"/>
              <a:t> 42, 185402 (2009).</a:t>
            </a:r>
          </a:p>
        </p:txBody>
      </p:sp>
    </p:spTree>
    <p:extLst>
      <p:ext uri="{BB962C8B-B14F-4D97-AF65-F5344CB8AC3E}">
        <p14:creationId xmlns:p14="http://schemas.microsoft.com/office/powerpoint/2010/main" val="41862434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29" y="274638"/>
            <a:ext cx="8229600" cy="1143000"/>
          </a:xfrm>
        </p:spPr>
        <p:txBody>
          <a:bodyPr>
            <a:normAutofit/>
          </a:bodyPr>
          <a:lstStyle/>
          <a:p>
            <a:r>
              <a:rPr lang="en-US" sz="4000" dirty="0" smtClean="0"/>
              <a:t>Tomographic reconstructions</a:t>
            </a:r>
            <a:br>
              <a:rPr lang="en-US" sz="4000" dirty="0" smtClean="0"/>
            </a:br>
            <a:r>
              <a:rPr lang="en-US" sz="2200" dirty="0" smtClean="0"/>
              <a:t>of photoelectron distributions in two-color circular fields</a:t>
            </a:r>
            <a:endParaRPr lang="en-US" sz="2200" dirty="0"/>
          </a:p>
        </p:txBody>
      </p:sp>
      <p:sp>
        <p:nvSpPr>
          <p:cNvPr id="4" name="Slide Number Placeholder 3"/>
          <p:cNvSpPr>
            <a:spLocks noGrp="1"/>
          </p:cNvSpPr>
          <p:nvPr>
            <p:ph type="sldNum" sz="quarter" idx="12"/>
          </p:nvPr>
        </p:nvSpPr>
        <p:spPr/>
        <p:txBody>
          <a:bodyPr/>
          <a:lstStyle/>
          <a:p>
            <a:fld id="{218B6639-C074-8B48-BE1A-E225E0D3ED0C}" type="slidenum">
              <a:rPr lang="en-US" smtClean="0"/>
              <a:t>9</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256"/>
          <a:stretch/>
        </p:blipFill>
        <p:spPr>
          <a:xfrm>
            <a:off x="162129" y="1869816"/>
            <a:ext cx="4593315" cy="4387756"/>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99849" y="4336697"/>
            <a:ext cx="4344151" cy="2384778"/>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44524" y="2137634"/>
            <a:ext cx="2099738" cy="1732421"/>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044262" y="2137634"/>
            <a:ext cx="2099738" cy="1690630"/>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2129" y="6257571"/>
            <a:ext cx="4344151" cy="463903"/>
          </a:xfrm>
          <a:prstGeom prst="rect">
            <a:avLst/>
          </a:prstGeom>
        </p:spPr>
      </p:pic>
    </p:spTree>
    <p:extLst>
      <p:ext uri="{BB962C8B-B14F-4D97-AF65-F5344CB8AC3E}">
        <p14:creationId xmlns:p14="http://schemas.microsoft.com/office/powerpoint/2010/main" val="215098739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0.7|0.8|17.7|3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42190</TotalTime>
  <Words>4708</Words>
  <Application>Microsoft Macintosh PowerPoint</Application>
  <PresentationFormat>On-screen Show (4:3)</PresentationFormat>
  <Paragraphs>281</Paragraphs>
  <Slides>35</Slides>
  <Notes>31</Notes>
  <HiddenSlides>0</HiddenSlides>
  <MMClips>6</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Strong-field physics in two-pulse circularly polarized laser fields</vt:lpstr>
      <vt:lpstr>Strong-field physics in two-pulse circularly polarized laser fields</vt:lpstr>
      <vt:lpstr>Circularly polarized HHG enables ultrafast circular dichroism measurements</vt:lpstr>
      <vt:lpstr>Two-color circular fields enable electron-ion scattering</vt:lpstr>
      <vt:lpstr>Circularly polarized HHG possible using two-color counter-rotating fields</vt:lpstr>
      <vt:lpstr>“Circularly polarized”  attosecond pulse train</vt:lpstr>
      <vt:lpstr>1. Strong-field ionization  in two-color circular fields</vt:lpstr>
      <vt:lpstr>Rotation of field with time-delay allows tomographic reconstructions via inverse Radon transform</vt:lpstr>
      <vt:lpstr>Tomographic reconstructions of photoelectron distributions in two-color circular fields</vt:lpstr>
      <vt:lpstr>TDSE Reveals role of Coulomb potential</vt:lpstr>
      <vt:lpstr>2. Circularly polarized HHG from noncommensurate driving lasers</vt:lpstr>
      <vt:lpstr>Circularly polarized soft X-ray HHG driven with non-commensurate infrared lasers</vt:lpstr>
      <vt:lpstr>X-ray magnetic circular dichroism first XMCD at the Gd M-edge</vt:lpstr>
      <vt:lpstr>3. Noncollinear circularly polarized HHG</vt:lpstr>
      <vt:lpstr>NCP-HHG with 267+267 nm Angularly separated harmonics</vt:lpstr>
      <vt:lpstr>NCP-HHG with 800+800 nm Attosecond pulse trains</vt:lpstr>
      <vt:lpstr>400 + 400 nm High flux single harmonic</vt:lpstr>
      <vt:lpstr>XMCD of iron sample confirms helicity of harmonics</vt:lpstr>
      <vt:lpstr>Noncollinear CP HHG</vt:lpstr>
      <vt:lpstr>Isolated attosecond pulses with circular polarization</vt:lpstr>
      <vt:lpstr>Isolated attosecond pulses with circular polarization</vt:lpstr>
      <vt:lpstr>Summary</vt:lpstr>
      <vt:lpstr>Thank you!  Questions?</vt:lpstr>
      <vt:lpstr>VMI spectrometer</vt:lpstr>
      <vt:lpstr>Strong-field approximation Only produces some structures</vt:lpstr>
      <vt:lpstr>Photoelectron distribution changes with time-delay</vt:lpstr>
      <vt:lpstr>NCP-HHG  photon and wave models</vt:lpstr>
      <vt:lpstr>TDSE simulations</vt:lpstr>
      <vt:lpstr>PowerPoint Presentation</vt:lpstr>
      <vt:lpstr>Synchrotron XMCD asymmetry</vt:lpstr>
      <vt:lpstr>XMCD of iron sample</vt:lpstr>
      <vt:lpstr>PowerPoint Presentation</vt:lpstr>
      <vt:lpstr>PowerPoint Presentation</vt:lpstr>
      <vt:lpstr>High harmonic generation typically driven by linear fields</vt:lpstr>
      <vt:lpstr>Strong field ionization complementary process to HHG</vt:lpstr>
    </vt:vector>
  </TitlesOfParts>
  <Company>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Hickstein</dc:creator>
  <cp:lastModifiedBy>Daniel Hickstein</cp:lastModifiedBy>
  <cp:revision>631</cp:revision>
  <dcterms:created xsi:type="dcterms:W3CDTF">2014-11-02T16:49:20Z</dcterms:created>
  <dcterms:modified xsi:type="dcterms:W3CDTF">2015-07-08T18:36:47Z</dcterms:modified>
</cp:coreProperties>
</file>